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38" r:id="rId11"/>
    <p:sldId id="330" r:id="rId12"/>
    <p:sldId id="323" r:id="rId13"/>
    <p:sldId id="331" r:id="rId14"/>
    <p:sldId id="332" r:id="rId15"/>
    <p:sldId id="340" r:id="rId16"/>
    <p:sldId id="324" r:id="rId17"/>
    <p:sldId id="327" r:id="rId18"/>
    <p:sldId id="325" r:id="rId19"/>
    <p:sldId id="333" r:id="rId20"/>
    <p:sldId id="335" r:id="rId21"/>
    <p:sldId id="336" r:id="rId22"/>
    <p:sldId id="337" r:id="rId23"/>
    <p:sldId id="334" r:id="rId24"/>
    <p:sldId id="341" r:id="rId25"/>
    <p:sldId id="342" r:id="rId26"/>
    <p:sldId id="343" r:id="rId27"/>
    <p:sldId id="344" r:id="rId28"/>
    <p:sldId id="345" r:id="rId29"/>
    <p:sldId id="339" r:id="rId30"/>
    <p:sldId id="328" r:id="rId31"/>
    <p:sldId id="329" r:id="rId3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711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Bergeault" initials="UW" lastIdx="25" clrIdx="0">
    <p:extLst>
      <p:ext uri="{19B8F6BF-5375-455C-9EA6-DF929625EA0E}">
        <p15:presenceInfo xmlns:p15="http://schemas.microsoft.com/office/powerpoint/2012/main" userId="Eric Bergeault" providerId="None"/>
      </p:ext>
    </p:extLst>
  </p:cmAuthor>
  <p:cmAuthor id="2" name="Reda Mohellebi " initials="RM" lastIdx="1" clrIdx="1">
    <p:extLst>
      <p:ext uri="{19B8F6BF-5375-455C-9EA6-DF929625EA0E}">
        <p15:presenceInfo xmlns:p15="http://schemas.microsoft.com/office/powerpoint/2012/main" userId="Reda Mohellebi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69"/>
    <a:srgbClr val="000000"/>
    <a:srgbClr val="0000E5"/>
    <a:srgbClr val="BF1238"/>
    <a:srgbClr val="C00000"/>
    <a:srgbClr val="994356"/>
    <a:srgbClr val="8F4B1E"/>
    <a:srgbClr val="6D5047"/>
    <a:srgbClr val="B8B8B8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000" autoAdjust="0"/>
  </p:normalViewPr>
  <p:slideViewPr>
    <p:cSldViewPr snapToGrid="0">
      <p:cViewPr>
        <p:scale>
          <a:sx n="90" d="100"/>
          <a:sy n="90" d="100"/>
        </p:scale>
        <p:origin x="120" y="1128"/>
      </p:cViewPr>
      <p:guideLst>
        <p:guide orient="horz" pos="17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371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EC21FED-315B-7A48-8D95-72EAC2A2F9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161C3-8A0B-5341-B779-E0A8234AB0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66A6-5678-8147-8B3F-9C1BF3620E4D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F28A7A-7C99-8D4F-8F78-219B3AFCC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2B2038-CFBC-F048-81C5-57E89B832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5BFD-A9F3-A947-AE4D-5BE8ACAA8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349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0.7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1.2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12,'4'-5,"3"-1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1.6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21.7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/>
              <a:t>Mesdames et messieurs membre de la commission bonjour.</a:t>
            </a:r>
          </a:p>
          <a:p>
            <a:pPr algn="just"/>
            <a:r>
              <a:rPr lang="fr-FR" dirty="0"/>
              <a:t>Je suis Reda Mohellebi et J’ai le plaisir de vous présenter ma candidature pour le poste </a:t>
            </a:r>
            <a:r>
              <a:rPr lang="fr-FR" sz="1200" dirty="0"/>
              <a:t>d’enseignant-chercheur en </a:t>
            </a:r>
            <a:r>
              <a:rPr lang="fr-FR" sz="1200" dirty="0" err="1"/>
              <a:t>RadioFréquences</a:t>
            </a:r>
            <a:r>
              <a:rPr lang="fr-FR" sz="1200" dirty="0"/>
              <a:t>, Microondes et  Ondes Millimétriques  dans l’équipe RFM2 de Télécom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suite de mon exposé je vais vous présenter un bilan d’activité et un projet pour mission d’enseignement et la mission recherche, en commençant par la composante enseignement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0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3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E061DD5-11BB-514A-8A5A-CD4B1A489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8" y="518160"/>
            <a:ext cx="1301609" cy="18375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1869673"/>
            <a:ext cx="5112568" cy="1021556"/>
          </a:xfrm>
        </p:spPr>
        <p:txBody>
          <a:bodyPr anchor="t">
            <a:normAutofit/>
          </a:bodyPr>
          <a:lstStyle>
            <a:lvl1pPr algn="l">
              <a:defRPr sz="2700" b="1" i="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2949793"/>
            <a:ext cx="5112568" cy="972108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rgbClr val="B8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4353949"/>
            <a:ext cx="9144000" cy="80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3527922" y="4083918"/>
            <a:ext cx="18747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5402700" y="4083918"/>
            <a:ext cx="1874777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7277477" y="4083918"/>
            <a:ext cx="1874777" cy="2160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BB8EF7-2A20-9747-930F-3F0053507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3889524"/>
            <a:ext cx="1007456" cy="5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7" y="1167595"/>
            <a:ext cx="7211144" cy="3024336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19523"/>
            <a:ext cx="2057400" cy="407510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19523"/>
            <a:ext cx="6019800" cy="4075100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1761661"/>
            <a:ext cx="4966320" cy="938678"/>
          </a:xfrm>
        </p:spPr>
        <p:txBody>
          <a:bodyPr anchor="t"/>
          <a:lstStyle>
            <a:lvl1pPr>
              <a:defRPr b="1" i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2914650"/>
            <a:ext cx="4968552" cy="131445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B8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527922" y="1383618"/>
            <a:ext cx="18747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 userDrawn="1"/>
        </p:nvSpPr>
        <p:spPr>
          <a:xfrm>
            <a:off x="5402700" y="1383618"/>
            <a:ext cx="1874777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7277477" y="1383618"/>
            <a:ext cx="1874777" cy="2160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271126"/>
            <a:ext cx="2051720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51" y="4886090"/>
            <a:ext cx="4345800" cy="169906"/>
          </a:xfrm>
        </p:spPr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0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8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ctr"/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77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43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5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65" y="204792"/>
            <a:ext cx="1989857" cy="5847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9" y="951571"/>
            <a:ext cx="3008313" cy="364305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67949" y="4886092"/>
            <a:ext cx="4339451" cy="16990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4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9C2F501-A1AA-734D-A236-B84EBA32B7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38" y="4327013"/>
            <a:ext cx="562511" cy="79413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888146"/>
            <a:ext cx="1402632" cy="1699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67944" y="4888146"/>
            <a:ext cx="4340671" cy="1699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73008" y="85430"/>
            <a:ext cx="729315" cy="3893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325"/>
            <a:ext cx="7211144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7" y="1167595"/>
            <a:ext cx="721114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4886092"/>
            <a:ext cx="870011" cy="16990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51" y="4886092"/>
            <a:ext cx="4340671" cy="169905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75933"/>
            <a:ext cx="467544" cy="166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575933"/>
            <a:ext cx="467544" cy="166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575933"/>
            <a:ext cx="467544" cy="16655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475656" y="4886102"/>
            <a:ext cx="2520280" cy="169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Une école de l’IMT</a:t>
            </a:r>
          </a:p>
        </p:txBody>
      </p:sp>
    </p:spTree>
    <p:extLst>
      <p:ext uri="{BB962C8B-B14F-4D97-AF65-F5344CB8AC3E}">
        <p14:creationId xmlns:p14="http://schemas.microsoft.com/office/powerpoint/2010/main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766" rtl="0" eaLnBrk="1" latinLnBrk="0" hangingPunct="1">
        <a:spcBef>
          <a:spcPct val="0"/>
        </a:spcBef>
        <a:buNone/>
        <a:defRPr sz="195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165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00045" indent="-257162" algn="l" defTabSz="685766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15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─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Courier New" pitchFamily="49" charset="0"/>
        <a:buChar char="o"/>
        <a:defRPr sz="10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customXml" Target="../ink/ink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customXml" Target="../ink/ink2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customXml" Target="../ink/ink1.xml"/><Relationship Id="rId14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8.png"/><Relationship Id="rId5" Type="http://schemas.openxmlformats.org/officeDocument/2006/relationships/tags" Target="../tags/tag31.xml"/><Relationship Id="rId10" Type="http://schemas.openxmlformats.org/officeDocument/2006/relationships/image" Target="../media/image17.png"/><Relationship Id="rId4" Type="http://schemas.openxmlformats.org/officeDocument/2006/relationships/tags" Target="../tags/tag30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45.xml"/><Relationship Id="rId7" Type="http://schemas.openxmlformats.org/officeDocument/2006/relationships/image" Target="../media/image27.jp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9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40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10" Type="http://schemas.openxmlformats.org/officeDocument/2006/relationships/image" Target="../media/image53.emf"/><Relationship Id="rId4" Type="http://schemas.openxmlformats.org/officeDocument/2006/relationships/tags" Target="../tags/tag76.xml"/><Relationship Id="rId9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36299" y="1325265"/>
            <a:ext cx="6807701" cy="1021556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Introduction aux technologies </a:t>
            </a:r>
            <a:r>
              <a:rPr lang="fr-FR" sz="2400" dirty="0"/>
              <a:t>de fabrication de </a:t>
            </a:r>
            <a:r>
              <a:rPr lang="fr-FR" sz="2400" dirty="0" smtClean="0"/>
              <a:t>circuits imprimés PCB(</a:t>
            </a:r>
            <a:r>
              <a:rPr lang="fr-FR" sz="2400" dirty="0" err="1" smtClean="0"/>
              <a:t>Printed</a:t>
            </a:r>
            <a:r>
              <a:rPr lang="fr-FR" sz="2400" dirty="0" smtClean="0"/>
              <a:t> Circuit </a:t>
            </a:r>
            <a:r>
              <a:rPr lang="fr-FR" sz="2400" dirty="0" err="1" smtClean="0"/>
              <a:t>Board</a:t>
            </a:r>
            <a:r>
              <a:rPr lang="fr-FR" sz="2400" dirty="0" smtClean="0"/>
              <a:t>) 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63888" y="3040477"/>
            <a:ext cx="5112568" cy="972108"/>
          </a:xfrm>
        </p:spPr>
        <p:txBody>
          <a:bodyPr/>
          <a:lstStyle/>
          <a:p>
            <a:r>
              <a:rPr lang="fr-FR" dirty="0"/>
              <a:t>Reda Mohellebi</a:t>
            </a:r>
          </a:p>
          <a:p>
            <a:endParaRPr lang="fr-FR" dirty="0"/>
          </a:p>
          <a:p>
            <a:r>
              <a:rPr lang="fr-FR" dirty="0" smtClean="0"/>
              <a:t>27 Janvier 2022 </a:t>
            </a:r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127EB482-5C06-4725-80B9-C410C3A12288}"/>
                  </a:ext>
                </a:extLst>
              </p14:cNvPr>
              <p14:cNvContentPartPr/>
              <p14:nvPr>
                <p:custDataLst>
                  <p:tags r:id="rId3"/>
                </p:custDataLst>
              </p14:nvPr>
            </p14:nvContentPartPr>
            <p14:xfrm>
              <a:off x="6898080" y="2438080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127EB482-5C06-4725-80B9-C410C3A122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440" y="2429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74BB01A8-3C94-404A-834A-334CA2FF496B}"/>
                  </a:ext>
                </a:extLst>
              </p14:cNvPr>
              <p14:cNvContentPartPr/>
              <p14:nvPr>
                <p:custDataLst>
                  <p:tags r:id="rId4"/>
                </p:custDataLst>
              </p14:nvPr>
            </p14:nvContentPartPr>
            <p14:xfrm>
              <a:off x="8696640" y="1925800"/>
              <a:ext cx="4320" cy="43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74BB01A8-3C94-404A-834A-334CA2FF49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8000" y="1917160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934627BF-A710-43E0-9A3D-5A639A9B3D56}"/>
                  </a:ext>
                </a:extLst>
              </p14:cNvPr>
              <p14:cNvContentPartPr/>
              <p14:nvPr>
                <p:custDataLst>
                  <p:tags r:id="rId5"/>
                </p:custDataLst>
              </p14:nvPr>
            </p14:nvContentPartPr>
            <p14:xfrm>
              <a:off x="9336720" y="1564000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934627BF-A710-43E0-9A3D-5A639A9B3D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27720" y="1555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52800925-F44C-4C6F-ABF0-5311A15357DF}"/>
                  </a:ext>
                </a:extLst>
              </p14:cNvPr>
              <p14:cNvContentPartPr/>
              <p14:nvPr>
                <p:custDataLst>
                  <p:tags r:id="rId6"/>
                </p:custDataLst>
              </p14:nvPr>
            </p14:nvContentPartPr>
            <p14:xfrm>
              <a:off x="7477320" y="2021560"/>
              <a:ext cx="360" cy="3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52800925-F44C-4C6F-ABF0-5311A15357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8680" y="2012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1699260" y="2105906"/>
            <a:ext cx="64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Classification des PCB : terminologie</a:t>
            </a:r>
          </a:p>
        </p:txBody>
      </p:sp>
    </p:spTree>
    <p:extLst>
      <p:ext uri="{BB962C8B-B14F-4D97-AF65-F5344CB8AC3E}">
        <p14:creationId xmlns:p14="http://schemas.microsoft.com/office/powerpoint/2010/main" val="10966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CCFC02-2078-4450-AB2B-2A983D3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68F0CA-39F2-4465-B58E-5F346A9E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7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sp>
        <p:nvSpPr>
          <p:cNvPr id="33" name="Espace réservé du contenu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3112" y="1080704"/>
            <a:ext cx="7211144" cy="2865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 dirty="0" smtClean="0"/>
              <a:t>Les </a:t>
            </a:r>
            <a:r>
              <a:rPr lang="fr-FR" sz="1700" dirty="0" err="1" smtClean="0"/>
              <a:t>PCBs</a:t>
            </a:r>
            <a:r>
              <a:rPr lang="fr-FR" sz="1700" dirty="0" smtClean="0"/>
              <a:t> peuvent être classés selon : 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4" name="Espace réservé du contenu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64157" y="1480700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 smtClean="0"/>
              <a:t>Nombre </a:t>
            </a:r>
            <a:r>
              <a:rPr lang="fr-FR" sz="6400" dirty="0"/>
              <a:t>de couches</a:t>
            </a:r>
            <a:r>
              <a:rPr lang="fr-FR" sz="6400" dirty="0" smtClean="0"/>
              <a:t>:  Nombre de couche de cuivre utilisées</a:t>
            </a:r>
            <a:endParaRPr lang="fr-FR" sz="6400" dirty="0"/>
          </a:p>
          <a:p>
            <a:pPr marL="0" indent="0">
              <a:buFont typeface="Wingdings" pitchFamily="2" charset="2"/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5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64157" y="1820459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 smtClean="0"/>
              <a:t>Rigidité:  PCB rigide ou souple</a:t>
            </a:r>
            <a:endParaRPr lang="fr-FR" sz="6400" dirty="0"/>
          </a:p>
          <a:p>
            <a:pPr marL="0" indent="0">
              <a:buFont typeface="Wingdings" pitchFamily="2" charset="2"/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6" name="Espace réservé du contenu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64157" y="2159410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 smtClean="0"/>
              <a:t>Liaison métallisées : avec ou sans métallisation des </a:t>
            </a:r>
            <a:r>
              <a:rPr lang="fr-FR" sz="6400" dirty="0" err="1" smtClean="0">
                <a:solidFill>
                  <a:srgbClr val="FF0000"/>
                </a:solidFill>
              </a:rPr>
              <a:t>VIAs</a:t>
            </a:r>
            <a:endParaRPr lang="fr-FR" sz="640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7" name="Espace réservé du contenu 7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64157" y="2493326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 smtClean="0"/>
              <a:t>Stratifications: méthodes utilisées pour l’assemblage des PCB multicouches</a:t>
            </a:r>
            <a:endParaRPr lang="fr-FR" sz="6400" dirty="0"/>
          </a:p>
          <a:p>
            <a:pPr marL="0" indent="0">
              <a:buFont typeface="Wingdings" pitchFamily="2" charset="2"/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3" y="3598910"/>
            <a:ext cx="2164984" cy="1228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6" y="3598910"/>
            <a:ext cx="2089905" cy="12227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7" y="2947529"/>
            <a:ext cx="2305829" cy="5240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" y="2947211"/>
            <a:ext cx="2505846" cy="5243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0" y="3090721"/>
            <a:ext cx="3091717" cy="14733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16" y="3046968"/>
            <a:ext cx="1854200" cy="18542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02323" y="3131527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dirty="0" smtClean="0"/>
              <a:t>igide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5905962" y="2885566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Souple</a:t>
            </a:r>
            <a:endParaRPr lang="fr-FR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2" y="2991639"/>
            <a:ext cx="3642360" cy="1604010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 flipH="1">
            <a:off x="5186534" y="3448797"/>
            <a:ext cx="1395595" cy="51712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883002" y="3448797"/>
            <a:ext cx="1466198" cy="34484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719697" y="3228163"/>
            <a:ext cx="18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Via non métallisé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83621" y="3220097"/>
            <a:ext cx="18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Via métallisé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4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8" grpId="0"/>
      <p:bldP spid="18" grpId="1"/>
      <p:bldP spid="39" grpId="0"/>
      <p:bldP spid="39" grpId="1"/>
      <p:bldP spid="46" grpId="0"/>
      <p:bldP spid="46" grpId="1"/>
      <p:bldP spid="47" grpId="0"/>
      <p:bldP spid="4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CCFC02-2078-4450-AB2B-2A983D3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68F0CA-39F2-4465-B58E-5F346A9E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3DA266-0E1B-4671-A4D9-01FBEA058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36" y="2892284"/>
            <a:ext cx="2640279" cy="9350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06C3DC-DBE3-4196-B6CE-1EF915796224}"/>
              </a:ext>
            </a:extLst>
          </p:cNvPr>
          <p:cNvSpPr txBox="1"/>
          <p:nvPr/>
        </p:nvSpPr>
        <p:spPr>
          <a:xfrm>
            <a:off x="451413" y="3175167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Isolant : Diélectrique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663A85-751A-419A-A9E0-3B1D286EE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953" y="2892284"/>
            <a:ext cx="2639490" cy="9350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2CB4F1F-FB93-4371-AF0A-910FAAD5AA5A}"/>
              </a:ext>
            </a:extLst>
          </p:cNvPr>
          <p:cNvSpPr txBox="1"/>
          <p:nvPr/>
        </p:nvSpPr>
        <p:spPr>
          <a:xfrm>
            <a:off x="5508171" y="3175167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Isolant : Diélectrique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73C781-B65F-4D38-8DEF-3AB638723E83}"/>
              </a:ext>
            </a:extLst>
          </p:cNvPr>
          <p:cNvSpPr txBox="1"/>
          <p:nvPr/>
        </p:nvSpPr>
        <p:spPr>
          <a:xfrm>
            <a:off x="3251860" y="2528836"/>
            <a:ext cx="264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Conducteur : cuivre (masse et signal)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0950D7F-2C9F-486B-8957-C076169018D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604903" y="2852002"/>
            <a:ext cx="646957" cy="2898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58BA924-3A5E-4F56-95CB-97B984E652AC}"/>
              </a:ext>
            </a:extLst>
          </p:cNvPr>
          <p:cNvCxnSpPr>
            <a:cxnSpLocks/>
          </p:cNvCxnSpPr>
          <p:nvPr/>
        </p:nvCxnSpPr>
        <p:spPr>
          <a:xfrm>
            <a:off x="5034946" y="2892284"/>
            <a:ext cx="397175" cy="2058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66E65-8C11-4087-8CE6-53F0A920DCEF}"/>
              </a:ext>
            </a:extLst>
          </p:cNvPr>
          <p:cNvSpPr txBox="1"/>
          <p:nvPr/>
        </p:nvSpPr>
        <p:spPr>
          <a:xfrm>
            <a:off x="7835362" y="2913419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Top layer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F31830F-B203-427B-8CF1-542597C6DF43}"/>
              </a:ext>
            </a:extLst>
          </p:cNvPr>
          <p:cNvCxnSpPr>
            <a:cxnSpLocks/>
          </p:cNvCxnSpPr>
          <p:nvPr/>
        </p:nvCxnSpPr>
        <p:spPr>
          <a:xfrm flipH="1">
            <a:off x="2060294" y="2125768"/>
            <a:ext cx="1354877" cy="921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A28B899-81A5-4E7B-BB1F-B26BC4374F29}"/>
              </a:ext>
            </a:extLst>
          </p:cNvPr>
          <p:cNvCxnSpPr>
            <a:cxnSpLocks/>
          </p:cNvCxnSpPr>
          <p:nvPr/>
        </p:nvCxnSpPr>
        <p:spPr>
          <a:xfrm>
            <a:off x="5595432" y="2096592"/>
            <a:ext cx="943664" cy="8985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49EDDDD-6A21-47BC-8B99-49E131E359F2}"/>
              </a:ext>
            </a:extLst>
          </p:cNvPr>
          <p:cNvSpPr txBox="1"/>
          <p:nvPr/>
        </p:nvSpPr>
        <p:spPr>
          <a:xfrm>
            <a:off x="3465728" y="203490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Vernis : isoler les pistes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7B0957-3FC6-42E2-98B2-AF847A4B4F47}"/>
              </a:ext>
            </a:extLst>
          </p:cNvPr>
          <p:cNvSpPr txBox="1"/>
          <p:nvPr/>
        </p:nvSpPr>
        <p:spPr>
          <a:xfrm>
            <a:off x="7835362" y="346007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Bottom layer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53E65F-7761-4C89-99D4-DBF9A7B6FFB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de PCB 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nombre de couche 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88113D-0412-4FCA-A116-4A98389135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552" y="3739139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à une couche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F8C0F5-7867-4580-A84A-09DC299302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2170" y="3772445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double couches</a:t>
            </a:r>
          </a:p>
        </p:txBody>
      </p:sp>
      <p:sp>
        <p:nvSpPr>
          <p:cNvPr id="21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</p:spTree>
    <p:extLst>
      <p:ext uri="{BB962C8B-B14F-4D97-AF65-F5344CB8AC3E}">
        <p14:creationId xmlns:p14="http://schemas.microsoft.com/office/powerpoint/2010/main" val="30248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4FBD2-138D-4881-9B3B-DE0A3F46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05ED0-C1F2-44BB-ADB1-137CC146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multicouches: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7BC99D-1957-46C2-BA6A-D8C7B5AB2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3" y="1389745"/>
            <a:ext cx="7067550" cy="253365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>
            <a:off x="4883409" y="1021293"/>
            <a:ext cx="1354877" cy="921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H="1">
            <a:off x="4316889" y="1021293"/>
            <a:ext cx="1921397" cy="18406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6194616" y="819986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Pistes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EA21E97-838E-4FB6-93FF-DEDE6D9A193C}"/>
              </a:ext>
            </a:extLst>
          </p:cNvPr>
          <p:cNvCxnSpPr>
            <a:cxnSpLocks/>
          </p:cNvCxnSpPr>
          <p:nvPr/>
        </p:nvCxnSpPr>
        <p:spPr>
          <a:xfrm flipH="1" flipV="1">
            <a:off x="5266481" y="3345084"/>
            <a:ext cx="1760814" cy="7771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007204F-3DFB-4539-821F-50A9B1CE865E}"/>
              </a:ext>
            </a:extLst>
          </p:cNvPr>
          <p:cNvCxnSpPr>
            <a:cxnSpLocks/>
          </p:cNvCxnSpPr>
          <p:nvPr/>
        </p:nvCxnSpPr>
        <p:spPr>
          <a:xfrm flipH="1" flipV="1">
            <a:off x="3217762" y="3402957"/>
            <a:ext cx="3809533" cy="7192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7F39A07-1508-4F23-A73D-2DD0928B0DFE}"/>
              </a:ext>
            </a:extLst>
          </p:cNvPr>
          <p:cNvSpPr txBox="1"/>
          <p:nvPr/>
        </p:nvSpPr>
        <p:spPr>
          <a:xfrm>
            <a:off x="7027295" y="3913730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07E782B-1023-47A5-9514-7BEAB6FE15F6}"/>
              </a:ext>
            </a:extLst>
          </p:cNvPr>
          <p:cNvSpPr txBox="1"/>
          <p:nvPr/>
        </p:nvSpPr>
        <p:spPr>
          <a:xfrm>
            <a:off x="271901" y="4239760"/>
            <a:ext cx="7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connecter les pistes entre les différentes couche on utilise des Via (trous métallisées) 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</p:spTree>
    <p:extLst>
      <p:ext uri="{BB962C8B-B14F-4D97-AF65-F5344CB8AC3E}">
        <p14:creationId xmlns:p14="http://schemas.microsoft.com/office/powerpoint/2010/main" val="13168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multicouches: 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Vue 3D éclatée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359847"/>
            <a:ext cx="6325658" cy="33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9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1" y="1282731"/>
            <a:ext cx="8055061" cy="282836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4FBD2-138D-4881-9B3B-DE0A3F46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05ED0-C1F2-44BB-ADB1-137CC146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de </a:t>
            </a:r>
            <a:r>
              <a:rPr lang="fr-F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Vias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1257656" y="3832593"/>
            <a:ext cx="320765" cy="4873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V="1">
            <a:off x="2139972" y="3832592"/>
            <a:ext cx="397043" cy="4873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1225682" y="428616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VIAs</a:t>
            </a:r>
            <a:r>
              <a:rPr lang="fr-FR" dirty="0" smtClean="0"/>
              <a:t> </a:t>
            </a:r>
            <a:r>
              <a:rPr lang="fr-FR" dirty="0" err="1" smtClean="0"/>
              <a:t>traversants</a:t>
            </a:r>
            <a:endParaRPr lang="fr-FR" dirty="0"/>
          </a:p>
        </p:txBody>
      </p:sp>
      <p:sp>
        <p:nvSpPr>
          <p:cNvPr id="1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3750875" y="3217207"/>
            <a:ext cx="230172" cy="9814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V="1">
            <a:off x="4301719" y="3759675"/>
            <a:ext cx="443490" cy="463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3513221" y="4223083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VIAs</a:t>
            </a:r>
            <a:r>
              <a:rPr lang="fr-FR" dirty="0" smtClean="0"/>
              <a:t> borgnes</a:t>
            </a:r>
            <a:endParaRPr lang="fr-FR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5711859" y="3164658"/>
            <a:ext cx="230172" cy="9331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5267127" y="4167091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VIAs</a:t>
            </a:r>
            <a:r>
              <a:rPr lang="fr-FR" dirty="0" smtClean="0"/>
              <a:t> </a:t>
            </a:r>
            <a:r>
              <a:rPr lang="fr-FR" dirty="0" err="1" smtClean="0"/>
              <a:t>enterés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0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02710A7-6F7C-4068-A2D7-7C424F045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24" y="1543113"/>
            <a:ext cx="3638353" cy="263347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F0064-EA0D-4A79-949E-9F03C442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3400E4-FA24-4D26-AC1F-99C184E2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Eléments d’un PCB:  </a:t>
            </a:r>
          </a:p>
        </p:txBody>
      </p:sp>
      <p:sp>
        <p:nvSpPr>
          <p:cNvPr id="7" name="KVL law">
            <a:extLst>
              <a:ext uri="{FF2B5EF4-FFF2-40B4-BE49-F238E27FC236}">
                <a16:creationId xmlns:a16="http://schemas.microsoft.com/office/drawing/2014/main" id="{C4D749CF-B8C2-4513-A70F-5D1581E2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8" y="1173367"/>
            <a:ext cx="887099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Le substrat de fabrication : Dimensions géométrique et ces caractéristique électrique</a:t>
            </a:r>
          </a:p>
        </p:txBody>
      </p:sp>
      <p:sp>
        <p:nvSpPr>
          <p:cNvPr id="8" name="KVL law">
            <a:extLst>
              <a:ext uri="{FF2B5EF4-FFF2-40B4-BE49-F238E27FC236}">
                <a16:creationId xmlns:a16="http://schemas.microsoft.com/office/drawing/2014/main" id="{0DEF6C75-2CC1-41D8-86F4-E6157A32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8" y="1503497"/>
            <a:ext cx="887099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Composants passifs et actifs: Empreintes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98AAC8-4ADF-44C1-B78B-0D0785B1F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792807"/>
            <a:ext cx="2794000" cy="223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9F0149-6C34-4581-BE31-EB13622BD2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45088" y="183362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SMD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94AE1-90C3-4EE7-8832-ADFAE9A337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09563" y="336124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THD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B3CCB9-200A-4B10-86B5-FA12BFC1678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53723" y="2039823"/>
            <a:ext cx="263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SMD : le nom de l’</a:t>
            </a:r>
            <a:r>
              <a:rPr lang="fr-FR" sz="1200" b="1" dirty="0" err="1">
                <a:solidFill>
                  <a:srgbClr val="FF0000"/>
                </a:solidFill>
              </a:rPr>
              <a:t>emprintes</a:t>
            </a:r>
            <a:r>
              <a:rPr lang="fr-FR" sz="1200" b="1" dirty="0">
                <a:solidFill>
                  <a:srgbClr val="FF0000"/>
                </a:solidFill>
              </a:rPr>
              <a:t> est simplement les dimensions du composant en pouces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F73604E-CF86-4DC8-A95B-AD07F3BE19A0}"/>
              </a:ext>
            </a:extLst>
          </p:cNvPr>
          <p:cNvCxnSpPr/>
          <p:nvPr/>
        </p:nvCxnSpPr>
        <p:spPr>
          <a:xfrm flipH="1" flipV="1">
            <a:off x="5394493" y="2064172"/>
            <a:ext cx="1575267" cy="18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VL law">
            <a:extLst>
              <a:ext uri="{FF2B5EF4-FFF2-40B4-BE49-F238E27FC236}">
                <a16:creationId xmlns:a16="http://schemas.microsoft.com/office/drawing/2014/main" id="{39F83384-EE47-49E0-9F16-3D2F6210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8" y="4226787"/>
            <a:ext cx="887099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Tracer les pistes et les Vias pour les interconnections</a:t>
            </a:r>
          </a:p>
        </p:txBody>
      </p:sp>
      <p:sp>
        <p:nvSpPr>
          <p:cNvPr id="16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</p:spTree>
    <p:extLst>
      <p:ext uri="{BB962C8B-B14F-4D97-AF65-F5344CB8AC3E}">
        <p14:creationId xmlns:p14="http://schemas.microsoft.com/office/powerpoint/2010/main" val="13154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A1F3FC0-AB41-4238-997D-975D7E8C8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076" y="1742490"/>
            <a:ext cx="4481848" cy="2286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F63325-0CF6-459D-83FD-7C8D6E70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F876DB-39AD-4A4A-9B8A-08478D28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7CB168-EF6E-445D-B6B4-1587C39F4A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84" y="1115010"/>
            <a:ext cx="874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Attention aux piste </a:t>
            </a:r>
            <a:r>
              <a:rPr lang="fr-FR" sz="1600" b="1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/>
              <a:t>Un pistes en réalité à une </a:t>
            </a:r>
            <a:r>
              <a:rPr lang="fr-FR" sz="1600" b="1" dirty="0">
                <a:solidFill>
                  <a:srgbClr val="FF0000"/>
                </a:solidFill>
              </a:rPr>
              <a:t>résistance non nulle </a:t>
            </a:r>
            <a:r>
              <a:rPr lang="fr-FR" sz="1600" b="1" dirty="0"/>
              <a:t>(chute de tension, pertes par effet joule)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/>
              <a:t>Le signal ne </a:t>
            </a:r>
            <a:r>
              <a:rPr lang="fr-FR" sz="1600" b="1" dirty="0">
                <a:solidFill>
                  <a:srgbClr val="FF0000"/>
                </a:solidFill>
              </a:rPr>
              <a:t>se propage pas instantanément </a:t>
            </a:r>
            <a:r>
              <a:rPr lang="fr-FR" sz="1600" b="1" dirty="0"/>
              <a:t>(longueur doit être &lt;&lt; longueur d’ondes)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5E44DCC-5DB1-49E6-A461-D90787EF3AC8}"/>
              </a:ext>
            </a:extLst>
          </p:cNvPr>
          <p:cNvCxnSpPr/>
          <p:nvPr/>
        </p:nvCxnSpPr>
        <p:spPr>
          <a:xfrm>
            <a:off x="3423920" y="2133600"/>
            <a:ext cx="26924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2897CC9-392C-4E40-8154-DC144C09CC8B}"/>
              </a:ext>
            </a:extLst>
          </p:cNvPr>
          <p:cNvCxnSpPr>
            <a:cxnSpLocks/>
          </p:cNvCxnSpPr>
          <p:nvPr/>
        </p:nvCxnSpPr>
        <p:spPr>
          <a:xfrm flipV="1">
            <a:off x="6002655" y="2155190"/>
            <a:ext cx="113665" cy="23749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7959E1B-2AC3-40F8-B917-859F70BA9351}"/>
              </a:ext>
            </a:extLst>
          </p:cNvPr>
          <p:cNvSpPr txBox="1"/>
          <p:nvPr/>
        </p:nvSpPr>
        <p:spPr>
          <a:xfrm>
            <a:off x="6009640" y="2251930"/>
            <a:ext cx="21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W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405995-638C-4B5E-8777-7307FE40EFE0}"/>
              </a:ext>
            </a:extLst>
          </p:cNvPr>
          <p:cNvSpPr txBox="1"/>
          <p:nvPr/>
        </p:nvSpPr>
        <p:spPr>
          <a:xfrm>
            <a:off x="4732699" y="1912099"/>
            <a:ext cx="21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B2822582-4E88-4A2E-A5D0-EF8CD9BABAE6}"/>
              </a:ext>
            </a:extLst>
          </p:cNvPr>
          <p:cNvSpPr/>
          <p:nvPr/>
        </p:nvSpPr>
        <p:spPr>
          <a:xfrm>
            <a:off x="136601" y="4028490"/>
            <a:ext cx="583782" cy="14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81E17-C3DF-4C90-973F-5952E0F11D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7004" y="3880802"/>
            <a:ext cx="8743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En basse fréquence : W et L  doivent être choisis en fonction du </a:t>
            </a:r>
            <a:r>
              <a:rPr lang="fr-FR" sz="1600" b="1" dirty="0">
                <a:solidFill>
                  <a:srgbClr val="FF0000"/>
                </a:solidFill>
              </a:rPr>
              <a:t>courant</a:t>
            </a:r>
            <a:r>
              <a:rPr lang="fr-FR" sz="1600" b="1" dirty="0"/>
              <a:t> et la </a:t>
            </a:r>
            <a:r>
              <a:rPr lang="fr-FR" sz="1600" b="1" dirty="0">
                <a:solidFill>
                  <a:srgbClr val="FF0000"/>
                </a:solidFill>
              </a:rPr>
              <a:t>chute de tension 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19FAE2A-E438-4EC9-A4E4-106EE871AC2E}"/>
              </a:ext>
            </a:extLst>
          </p:cNvPr>
          <p:cNvSpPr/>
          <p:nvPr/>
        </p:nvSpPr>
        <p:spPr>
          <a:xfrm>
            <a:off x="136601" y="4413079"/>
            <a:ext cx="583782" cy="14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E9A047-2E4A-4871-96AA-2E777AFDE7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7004" y="4265391"/>
            <a:ext cx="725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En haute fréquence: W et L  doivent être choisis en fonction de </a:t>
            </a:r>
            <a:r>
              <a:rPr lang="fr-FR" sz="1600" b="1" dirty="0">
                <a:solidFill>
                  <a:srgbClr val="FF0000"/>
                </a:solidFill>
              </a:rPr>
              <a:t>la fréquence </a:t>
            </a:r>
            <a:r>
              <a:rPr lang="fr-FR" sz="1600" b="1" dirty="0"/>
              <a:t>et </a:t>
            </a:r>
            <a:r>
              <a:rPr lang="fr-FR" sz="1600" b="1" dirty="0">
                <a:solidFill>
                  <a:srgbClr val="FF0000"/>
                </a:solidFill>
              </a:rPr>
              <a:t>l’impédance de la ligne </a:t>
            </a:r>
          </a:p>
        </p:txBody>
      </p:sp>
      <p:sp>
        <p:nvSpPr>
          <p:cNvPr id="18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</p:spTree>
    <p:extLst>
      <p:ext uri="{BB962C8B-B14F-4D97-AF65-F5344CB8AC3E}">
        <p14:creationId xmlns:p14="http://schemas.microsoft.com/office/powerpoint/2010/main" val="41540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pic>
        <p:nvPicPr>
          <p:cNvPr id="7" name="Picture 5" descr="step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4" y="1181791"/>
            <a:ext cx="1734456" cy="15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tep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8" y="2469469"/>
            <a:ext cx="1536340" cy="15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tep0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13" y="1012514"/>
            <a:ext cx="1563304" cy="15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33658" y="2698744"/>
            <a:ext cx="265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1- Génération de masque (CAO)</a:t>
            </a:r>
            <a:endParaRPr lang="fr-FR" sz="1400" dirty="0"/>
          </a:p>
        </p:txBody>
      </p:sp>
      <p:cxnSp>
        <p:nvCxnSpPr>
          <p:cNvPr id="12" name="Connecteur droit avec flèche 11"/>
          <p:cNvCxnSpPr>
            <a:stCxn id="7" idx="3"/>
          </p:cNvCxnSpPr>
          <p:nvPr/>
        </p:nvCxnSpPr>
        <p:spPr>
          <a:xfrm>
            <a:off x="2430380" y="1932417"/>
            <a:ext cx="1106904" cy="1074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27909" y="4107049"/>
            <a:ext cx="4318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</a:t>
            </a:r>
            <a:r>
              <a:rPr lang="fr-FR" sz="1400" dirty="0" smtClean="0"/>
              <a:t>- Sélection de la matière première: </a:t>
            </a:r>
            <a:r>
              <a:rPr lang="fr-FR" sz="1400" dirty="0"/>
              <a:t>S</a:t>
            </a:r>
            <a:r>
              <a:rPr lang="fr-FR" sz="1400" dirty="0" smtClean="0"/>
              <a:t>ubstrat double couches(</a:t>
            </a:r>
            <a:r>
              <a:rPr lang="fr-FR" sz="1400" dirty="0"/>
              <a:t>é</a:t>
            </a:r>
            <a:r>
              <a:rPr lang="fr-FR" sz="1400" dirty="0" smtClean="0"/>
              <a:t>paisseur de cuivre 35 </a:t>
            </a:r>
            <a:r>
              <a:rPr lang="el-GR" sz="1400" dirty="0" smtClean="0"/>
              <a:t>μ</a:t>
            </a:r>
            <a:r>
              <a:rPr lang="fr-FR" sz="1400" dirty="0" smtClean="0"/>
              <a:t>m) séparé par un diélectrique FR4 (</a:t>
            </a:r>
            <a:r>
              <a:rPr lang="el-GR" sz="1400" dirty="0" smtClean="0"/>
              <a:t>ε</a:t>
            </a:r>
            <a:r>
              <a:rPr lang="fr-FR" sz="1400" baseline="-25000" dirty="0" smtClean="0"/>
              <a:t>r</a:t>
            </a:r>
            <a:r>
              <a:rPr lang="fr-FR" sz="1400" dirty="0" smtClean="0"/>
              <a:t> =4.2)</a:t>
            </a:r>
            <a:endParaRPr lang="fr-FR" sz="14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076081" y="2469469"/>
            <a:ext cx="903614" cy="634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872213" y="2637189"/>
            <a:ext cx="431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3- Perçage des </a:t>
            </a:r>
            <a:r>
              <a:rPr lang="fr-FR" sz="1400" dirty="0" err="1" smtClean="0"/>
              <a:t>VIAs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316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sz="2500" dirty="0"/>
              <a:t>Sommaire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11942" y="1661524"/>
            <a:ext cx="7211144" cy="3394472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+mj-lt"/>
              </a:rPr>
              <a:t>Introduction à la réalisation de PCB </a:t>
            </a:r>
            <a:endParaRPr lang="fr-FR" sz="1600" dirty="0">
              <a:latin typeface="+mj-lt"/>
            </a:endParaRP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>Classification des PCB : terminologie</a:t>
            </a:r>
            <a:endParaRPr lang="fr-FR" sz="1600" dirty="0">
              <a:latin typeface="+mj-lt"/>
            </a:endParaRP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Règles d’or pour la réalisation du PCB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	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2E2D827-F7E4-6140-AC10-508825F0324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136535" y="4894728"/>
            <a:ext cx="612660" cy="1612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75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5595-61AE-4AA6-B423-33EDBD1DAE12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4572D7E-AE1B-0A4E-B673-65CB6B816F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2524" y="4894730"/>
            <a:ext cx="719418" cy="161267"/>
          </a:xfrm>
        </p:spPr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15F6A3-DDC8-4B70-BF1C-FF562BA0258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55295" y="3768292"/>
            <a:ext cx="265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4- Métallisations des VIA par dépôt chimique de cuivre</a:t>
            </a:r>
            <a:endParaRPr lang="fr-FR" sz="1400" dirty="0"/>
          </a:p>
        </p:txBody>
      </p:sp>
      <p:cxnSp>
        <p:nvCxnSpPr>
          <p:cNvPr id="13" name="Connecteur droit avec flèche 12"/>
          <p:cNvCxnSpPr>
            <a:stCxn id="14" idx="3"/>
            <a:endCxn id="15" idx="1"/>
          </p:cNvCxnSpPr>
          <p:nvPr/>
        </p:nvCxnSpPr>
        <p:spPr>
          <a:xfrm>
            <a:off x="3541295" y="2553932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step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95" y="141093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step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141093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293894" y="3691348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5- Appliquer une film photorésistant sur les zones de cuivre utile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23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2323" y="3801682"/>
            <a:ext cx="265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6- Graver les pistes et décaper le cuivre inutile : par UV, laser et procédés chimiques</a:t>
            </a:r>
            <a:endParaRPr lang="fr-FR" sz="14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20559" y="261409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step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1" y="1525579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step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1" y="1525579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05479" y="3747508"/>
            <a:ext cx="265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7- Appliquer un masque (vernis) de soudure à l’ensemble de carte sauf les </a:t>
            </a:r>
            <a:r>
              <a:rPr lang="fr-FR" sz="1400" dirty="0" err="1" smtClean="0"/>
              <a:t>PADs</a:t>
            </a:r>
            <a:r>
              <a:rPr lang="fr-FR" sz="1400" dirty="0" smtClean="0"/>
              <a:t>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448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2323" y="3801682"/>
            <a:ext cx="265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7- appliquer une fine pate a souder sur les </a:t>
            </a:r>
            <a:r>
              <a:rPr lang="fr-FR" sz="1400" dirty="0" err="1" smtClean="0"/>
              <a:t>PADs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20559" y="261409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105479" y="3747508"/>
            <a:ext cx="265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8- Sérigraphie</a:t>
            </a:r>
            <a:endParaRPr lang="fr-FR" sz="1400" dirty="0"/>
          </a:p>
        </p:txBody>
      </p:sp>
      <p:pic>
        <p:nvPicPr>
          <p:cNvPr id="12" name="Picture 4" descr="step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1373604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step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07" y="137360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Classification </a:t>
            </a:r>
            <a:r>
              <a:rPr lang="fr-FR" sz="2800" dirty="0">
                <a:solidFill>
                  <a:srgbClr val="FF0000"/>
                </a:solidFill>
              </a:rPr>
              <a:t>des PCB : terminologie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840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Règles de dessin: </a:t>
            </a:r>
            <a:r>
              <a:rPr lang="fr-FR" sz="1600" b="1" dirty="0" smtClean="0"/>
              <a:t>Ensemble de </a:t>
            </a:r>
            <a:r>
              <a:rPr lang="fr-FR" sz="1600" b="1" dirty="0" smtClean="0">
                <a:solidFill>
                  <a:srgbClr val="00B050"/>
                </a:solidFill>
              </a:rPr>
              <a:t>contraintes</a:t>
            </a:r>
            <a:r>
              <a:rPr lang="fr-FR" sz="1600" b="1" dirty="0" smtClean="0"/>
              <a:t> imposées par le </a:t>
            </a:r>
            <a:r>
              <a:rPr lang="fr-FR" sz="1600" b="1" dirty="0" smtClean="0">
                <a:solidFill>
                  <a:srgbClr val="00B050"/>
                </a:solidFill>
              </a:rPr>
              <a:t>fabricant</a:t>
            </a:r>
            <a:r>
              <a:rPr lang="fr-FR" sz="1600" b="1" dirty="0" smtClean="0"/>
              <a:t> pour </a:t>
            </a:r>
            <a:r>
              <a:rPr lang="fr-FR" sz="1600" b="1" dirty="0" smtClean="0">
                <a:solidFill>
                  <a:srgbClr val="00B050"/>
                </a:solidFill>
              </a:rPr>
              <a:t>garantir</a:t>
            </a:r>
            <a:r>
              <a:rPr lang="fr-FR" sz="1600" b="1" dirty="0" smtClean="0"/>
              <a:t> la faisabilité du PCB   </a:t>
            </a:r>
            <a:endParaRPr lang="fr-FR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962518" y="1956722"/>
            <a:ext cx="7022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Règles les plus importantes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 Largeurs minimale et maximale des pistes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Diamètres minimal </a:t>
            </a:r>
            <a:r>
              <a:rPr lang="fr-FR" dirty="0"/>
              <a:t>et </a:t>
            </a:r>
            <a:r>
              <a:rPr lang="fr-FR" dirty="0" smtClean="0"/>
              <a:t>maximal des </a:t>
            </a:r>
            <a:r>
              <a:rPr lang="fr-FR" dirty="0"/>
              <a:t>VIA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 Clarence entre les pistes, entre les VIA ..</a:t>
            </a:r>
            <a:r>
              <a:rPr lang="fr-FR" dirty="0" err="1" smtClean="0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1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Règles d’or pour la réalisation du PCB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962" y="900413"/>
            <a:ext cx="87593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8 Règles (Liste non exhaustive) à respecter pour optimiser la conception du PCB: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 Penser à la réalisation du PCB dés la phase du saisi du schéma (voir à l’</a:t>
            </a:r>
            <a:r>
              <a:rPr lang="fr-FR" dirty="0"/>
              <a:t>é</a:t>
            </a:r>
            <a:r>
              <a:rPr lang="fr-FR" dirty="0" smtClean="0"/>
              <a:t>tape de la simulation)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Décomposer le placement des composant par block (Alimentation, Analogique et numérique)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 Assigner un Plan de masse diffèrent à chaque block et mettre un plan de masse par couche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 Choisir la largeur de piste suffisante pour le transport du courant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U</a:t>
            </a:r>
            <a:r>
              <a:rPr lang="fr-FR" dirty="0" smtClean="0"/>
              <a:t>tiliser des piste d’interconnexion les plus direct et les plus courte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Utiliser la sérigraphie avec parcimonie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E</a:t>
            </a:r>
            <a:r>
              <a:rPr lang="fr-FR" dirty="0" smtClean="0"/>
              <a:t>ffectuer des tests du DRC fréquent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Réaliser un découplage systématique pour l’alimentation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6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3008" y="918212"/>
            <a:ext cx="841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Règles n°1 : Penser </a:t>
            </a:r>
            <a:r>
              <a:rPr lang="fr-FR" dirty="0">
                <a:solidFill>
                  <a:srgbClr val="0070C0"/>
                </a:solidFill>
              </a:rPr>
              <a:t>à la réalisation du PCB dés la phase du saisi du schéma (voir à l’étape de la </a:t>
            </a:r>
            <a:r>
              <a:rPr lang="fr-FR" dirty="0" smtClean="0">
                <a:solidFill>
                  <a:srgbClr val="0070C0"/>
                </a:solidFill>
              </a:rPr>
              <a:t>simulation)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Règles d’or pour la réalisation du PCB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62848" y="1990660"/>
            <a:ext cx="6565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4669" y="1795019"/>
            <a:ext cx="664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Composant passifs: les valeurs réalisables sont discrètes et pas disponible dans tout les packages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73008" y="3071133"/>
            <a:ext cx="664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Exemple: les résistances sont fabriquée par série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93" y="2319345"/>
            <a:ext cx="3166853" cy="24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73008" y="918212"/>
            <a:ext cx="841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Règles n°4 et 5 : - </a:t>
            </a:r>
            <a:r>
              <a:rPr lang="fr-FR" dirty="0">
                <a:solidFill>
                  <a:srgbClr val="0070C0"/>
                </a:solidFill>
              </a:rPr>
              <a:t>Choisir la largeur de piste suffisante pour le transport du courant</a:t>
            </a:r>
          </a:p>
          <a:p>
            <a:r>
              <a:rPr lang="fr-FR" dirty="0">
                <a:solidFill>
                  <a:srgbClr val="0070C0"/>
                </a:solidFill>
              </a:rPr>
              <a:t>                           </a:t>
            </a:r>
            <a:r>
              <a:rPr lang="fr-FR" dirty="0" smtClean="0">
                <a:solidFill>
                  <a:srgbClr val="0070C0"/>
                </a:solidFill>
              </a:rPr>
              <a:t> - </a:t>
            </a:r>
            <a:r>
              <a:rPr lang="fr-FR" dirty="0">
                <a:solidFill>
                  <a:srgbClr val="0070C0"/>
                </a:solidFill>
              </a:rPr>
              <a:t>Utiliser des piste d’interconnexion les plus direct et les plus courte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Règles d’or pour la réalisation du PCB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3008" y="1766227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Largeur des pistes 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189424" y="1808157"/>
                <a:ext cx="3757054" cy="280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=(0,048)(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0,44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0,725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24" y="1808157"/>
                <a:ext cx="3757054" cy="280398"/>
              </a:xfrm>
              <a:prstGeom prst="rect">
                <a:avLst/>
              </a:prstGeom>
              <a:blipFill>
                <a:blip r:embed="rId4"/>
                <a:stretch>
                  <a:fillRect l="-325" t="-4348" r="-129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73007" y="2671319"/>
                <a:ext cx="5830807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Longue des pistes :  </a:t>
                </a:r>
                <a:r>
                  <a:rPr lang="fr-FR" dirty="0" smtClean="0"/>
                  <a:t>la chute de tension le long d’une piste de longueur l est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𝑡𝑊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07" y="2671319"/>
                <a:ext cx="5830807" cy="785536"/>
              </a:xfrm>
              <a:prstGeom prst="rect">
                <a:avLst/>
              </a:prstGeom>
              <a:blipFill>
                <a:blip r:embed="rId5"/>
                <a:stretch>
                  <a:fillRect l="-941" t="-3876" r="-115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86" y="1977732"/>
            <a:ext cx="2795791" cy="1742831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89459" y="4144523"/>
            <a:ext cx="712864" cy="187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1475655" y="3814348"/>
            <a:ext cx="641978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1425286" y="3764341"/>
            <a:ext cx="3464" cy="757653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997200" y="3809391"/>
            <a:ext cx="441233" cy="4957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2749550" y="4070350"/>
            <a:ext cx="0" cy="446688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731294" y="3809391"/>
            <a:ext cx="300037" cy="298265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333875" y="3807136"/>
            <a:ext cx="441233" cy="4957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4086225" y="4061745"/>
            <a:ext cx="0" cy="446688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4086225" y="3809390"/>
            <a:ext cx="255859" cy="341915"/>
          </a:xfrm>
          <a:custGeom>
            <a:avLst/>
            <a:gdLst>
              <a:gd name="connsiteX0" fmla="*/ 289989 w 289989"/>
              <a:gd name="connsiteY0" fmla="*/ 0 h 350520"/>
              <a:gd name="connsiteX1" fmla="*/ 53769 w 289989"/>
              <a:gd name="connsiteY1" fmla="*/ 76200 h 350520"/>
              <a:gd name="connsiteX2" fmla="*/ 429 w 289989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989" h="350520">
                <a:moveTo>
                  <a:pt x="289989" y="0"/>
                </a:moveTo>
                <a:cubicBezTo>
                  <a:pt x="196009" y="8890"/>
                  <a:pt x="102029" y="17780"/>
                  <a:pt x="53769" y="76200"/>
                </a:cubicBezTo>
                <a:cubicBezTo>
                  <a:pt x="5509" y="134620"/>
                  <a:pt x="-2111" y="295910"/>
                  <a:pt x="429" y="350520"/>
                </a:cubicBezTo>
              </a:path>
            </a:pathLst>
          </a:cu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1023479" y="4505198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Moyen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76041" y="4520283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Mieux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776176" y="4516760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Meilleur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41" y="3522909"/>
            <a:ext cx="2037708" cy="13444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94" y="3537086"/>
            <a:ext cx="2009055" cy="13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8" y="1467231"/>
            <a:ext cx="1936792" cy="271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28" y="1467232"/>
            <a:ext cx="2622671" cy="27085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4257548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Mauvais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44652" y="4181739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C069"/>
                </a:solidFill>
              </a:rPr>
              <a:t>Bien</a:t>
            </a:r>
            <a:endParaRPr lang="en-US" dirty="0">
              <a:solidFill>
                <a:srgbClr val="00C069"/>
              </a:solidFill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Règles d’or pour la réalisation du PCB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8" y="918212"/>
            <a:ext cx="841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0070C0"/>
                </a:solidFill>
              </a:rPr>
              <a:t>Règles n°6: - </a:t>
            </a:r>
            <a:r>
              <a:rPr lang="fr-FR" dirty="0">
                <a:solidFill>
                  <a:srgbClr val="0070C0"/>
                </a:solidFill>
              </a:rPr>
              <a:t>Utiliser la sérigraphie avec parcimonie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27" y="1844086"/>
            <a:ext cx="1114970" cy="18933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8" y="1844087"/>
            <a:ext cx="1245808" cy="18933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2" y="1844087"/>
            <a:ext cx="978583" cy="18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</a:rPr>
              <a:t>Règles d’or pour la réalisation du PCB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008" y="918212"/>
            <a:ext cx="841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0070C0"/>
                </a:solidFill>
              </a:rPr>
              <a:t>Règles n°8: </a:t>
            </a:r>
            <a:r>
              <a:rPr lang="fr-FR" dirty="0">
                <a:solidFill>
                  <a:srgbClr val="0070C0"/>
                </a:solidFill>
              </a:rPr>
              <a:t>- Réaliser un découplage systématique pour l’alimentation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793" y="1634378"/>
            <a:ext cx="177763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992371" y="1906912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Alimentation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75568" y="1634378"/>
            <a:ext cx="177763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907146" y="1906912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638424" y="1817769"/>
            <a:ext cx="2137144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38425" y="2455267"/>
            <a:ext cx="21371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261385"/>
            <a:ext cx="3333724" cy="177866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3079003"/>
            <a:ext cx="887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 panose="05000000000000000000" pitchFamily="2" charset="2"/>
              </a:rPr>
              <a:t>Variation du courant de charge  variation de la tension d’alimentation ajout d’une capacité bypass</a:t>
            </a:r>
            <a:endParaRPr lang="en-US" sz="16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4271274" y="1411157"/>
            <a:ext cx="419100" cy="444208"/>
            <a:chOff x="7486650" y="1466850"/>
            <a:chExt cx="419100" cy="444208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7696174" y="146685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7696174" y="174353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4271248" y="2477519"/>
            <a:ext cx="419100" cy="444208"/>
            <a:chOff x="7486650" y="1466850"/>
            <a:chExt cx="419100" cy="444208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7696174" y="146685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7696174" y="174353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riangle isocèle 32"/>
          <p:cNvSpPr/>
          <p:nvPr/>
        </p:nvSpPr>
        <p:spPr>
          <a:xfrm>
            <a:off x="4375997" y="1206054"/>
            <a:ext cx="209550" cy="1929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isocèle 33"/>
          <p:cNvSpPr/>
          <p:nvPr/>
        </p:nvSpPr>
        <p:spPr>
          <a:xfrm rot="10800000">
            <a:off x="4394572" y="2910096"/>
            <a:ext cx="209550" cy="1929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45276" y="3717854"/>
            <a:ext cx="887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 panose="05000000000000000000" pitchFamily="2" charset="2"/>
              </a:rPr>
              <a:t>Fluctuation de la tension d’alimentation   ajout d’une capacité découplage</a:t>
            </a:r>
            <a:endParaRPr lang="en-US" sz="1600" dirty="0"/>
          </a:p>
        </p:txBody>
      </p:sp>
      <p:grpSp>
        <p:nvGrpSpPr>
          <p:cNvPr id="36" name="Groupe 35"/>
          <p:cNvGrpSpPr/>
          <p:nvPr/>
        </p:nvGrpSpPr>
        <p:grpSpPr>
          <a:xfrm>
            <a:off x="3648851" y="1827294"/>
            <a:ext cx="419100" cy="611106"/>
            <a:chOff x="7486650" y="1367436"/>
            <a:chExt cx="419100" cy="611106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7696174" y="1367436"/>
              <a:ext cx="0" cy="26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7696174" y="1720104"/>
              <a:ext cx="0" cy="258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3020176" y="1855365"/>
            <a:ext cx="419100" cy="611106"/>
            <a:chOff x="7486650" y="1367436"/>
            <a:chExt cx="419100" cy="611106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696174" y="1367436"/>
              <a:ext cx="0" cy="26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7696174" y="1720104"/>
              <a:ext cx="0" cy="258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/>
          <p:cNvSpPr txBox="1"/>
          <p:nvPr/>
        </p:nvSpPr>
        <p:spPr>
          <a:xfrm>
            <a:off x="65051" y="4298646"/>
            <a:ext cx="862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ym typeface="Wingdings" panose="05000000000000000000" pitchFamily="2" charset="2"/>
              </a:rPr>
              <a:t>Le rayonnement externe crée une bruit (fluctuation de la tension d’alimentation)  ajout d’une capacité de block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88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34" grpId="0" animBg="1"/>
      <p:bldP spid="35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27/01/2022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3612281" y="2081843"/>
            <a:ext cx="64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Exemples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1699260" y="2105906"/>
            <a:ext cx="64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</p:spTree>
    <p:extLst>
      <p:ext uri="{BB962C8B-B14F-4D97-AF65-F5344CB8AC3E}">
        <p14:creationId xmlns:p14="http://schemas.microsoft.com/office/powerpoint/2010/main" val="13832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18D0F6-9C16-470C-9F3A-74477448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CE0C3-902E-463A-9823-EF8000AF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E6A8F45D-2259-498F-BBEC-218282CB15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  <a:latin typeface="+mj-lt"/>
              </a:rPr>
              <a:t>Exemple</a:t>
            </a:r>
            <a:endParaRPr lang="fr-FR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A67D2-F9F8-4C1B-95DE-87099BE75B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 de PCB 4 couches: Analogique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CF4FFE-727C-4144-90B0-6A1EA6BC787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889" y="1550243"/>
            <a:ext cx="2523532" cy="2237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B79EDA-17A1-48B5-818F-D30FD5D5A0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7773" y="3787739"/>
            <a:ext cx="8743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Circuit intégré : amplificateur 90 dB</a:t>
            </a:r>
            <a:endParaRPr lang="fr-FR" sz="12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13756E-EC66-4ACB-A188-C8AB3BB458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88" y="769852"/>
            <a:ext cx="3715631" cy="37657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44CF01-E4EA-4884-9618-31F66786A7E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83108" y="4424299"/>
            <a:ext cx="361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de la Carte de test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3C76500-D607-4C68-8864-7FAEF105C794}"/>
              </a:ext>
            </a:extLst>
          </p:cNvPr>
          <p:cNvCxnSpPr/>
          <p:nvPr/>
        </p:nvCxnSpPr>
        <p:spPr>
          <a:xfrm flipV="1">
            <a:off x="2537460" y="2263140"/>
            <a:ext cx="3346643" cy="13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E25B2C-B5B9-47BB-AD88-5E9F72BF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762CDB-C663-4C12-B2C0-343129EF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540C78-69E1-47D7-ACA5-B26748B73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51" y="638429"/>
            <a:ext cx="4808980" cy="4247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1F316-AF1B-4704-8493-9ABB0150CB1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 de PCB 4 couches : Mixte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41C139-FE8A-4EFD-8FDF-6386E18C7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042" y="1861248"/>
            <a:ext cx="1803042" cy="17257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699AFF-CD2A-4EF1-9FBE-2ECE75CFB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01" y="1861248"/>
            <a:ext cx="1803042" cy="17772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C28587-CADB-4BA6-BBDD-43FD7A5A8A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243" y="1915751"/>
            <a:ext cx="1803042" cy="17257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29AFB3-4F3F-4FAB-98C0-E7B514F29D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552" y="3693036"/>
            <a:ext cx="3528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Circuit intégré : Convertisseur analogique numérique </a:t>
            </a:r>
            <a:r>
              <a:rPr lang="el-GR" sz="1200" b="1" dirty="0">
                <a:solidFill>
                  <a:srgbClr val="FF0000"/>
                </a:solidFill>
              </a:rPr>
              <a:t>Σ</a:t>
            </a:r>
            <a:r>
              <a:rPr lang="fr-FR" sz="1200" b="1" dirty="0">
                <a:solidFill>
                  <a:srgbClr val="FF0000"/>
                </a:solidFill>
              </a:rPr>
              <a:t> - </a:t>
            </a:r>
            <a:r>
              <a:rPr lang="el-GR" sz="1200" b="1" dirty="0">
                <a:solidFill>
                  <a:srgbClr val="FF0000"/>
                </a:solidFill>
              </a:rPr>
              <a:t>Δ</a:t>
            </a:r>
            <a:endParaRPr lang="fr-FR" sz="1200" b="1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3348357-91BD-45A6-9B3F-52AEF985B0C5}"/>
              </a:ext>
            </a:extLst>
          </p:cNvPr>
          <p:cNvCxnSpPr>
            <a:cxnSpLocks/>
          </p:cNvCxnSpPr>
          <p:nvPr/>
        </p:nvCxnSpPr>
        <p:spPr>
          <a:xfrm>
            <a:off x="3728720" y="2468880"/>
            <a:ext cx="3394037" cy="111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57DF7-B81B-4D2F-9C7C-B8A5D6D556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08241" y="843237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Power</a:t>
            </a:r>
            <a:endParaRPr lang="fr-FR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B12DF4-2CEE-4BAD-BEC9-DBB168F709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74086" y="4519819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</a:rPr>
              <a:t>Analog</a:t>
            </a:r>
            <a:endParaRPr lang="fr-FR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A8C687-67D6-4A7C-9F8B-818F3D6F25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15126" y="2399407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digital</a:t>
            </a:r>
            <a:endParaRPr lang="fr-FR" sz="1200" b="1" dirty="0"/>
          </a:p>
        </p:txBody>
      </p:sp>
      <p:sp>
        <p:nvSpPr>
          <p:cNvPr id="17" name="Titre 6">
            <a:extLst>
              <a:ext uri="{FF2B5EF4-FFF2-40B4-BE49-F238E27FC236}">
                <a16:creationId xmlns:a16="http://schemas.microsoft.com/office/drawing/2014/main" id="{E6A8F45D-2259-498F-BBEC-218282CB15F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FF0000"/>
                </a:solidFill>
                <a:latin typeface="+mj-lt"/>
              </a:rPr>
              <a:t>Exemple</a:t>
            </a:r>
            <a:endParaRPr lang="fr-FR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6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78B82-95CF-48BD-AFEF-8E3276BF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818B7-84B6-4716-B408-7E1AF3D0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038DC125-7B42-4C48-A63B-134D4F23F2D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BC2A5-FC77-48D0-9E1E-78B41ACA06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 électronique : </a:t>
            </a:r>
          </a:p>
        </p:txBody>
      </p:sp>
      <p:sp>
        <p:nvSpPr>
          <p:cNvPr id="8" name="KVL law">
            <a:extLst>
              <a:ext uri="{FF2B5EF4-FFF2-40B4-BE49-F238E27FC236}">
                <a16:creationId xmlns:a16="http://schemas.microsoft.com/office/drawing/2014/main" id="{CCA1C361-08F1-44F3-BF10-C3B174265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5" y="1698092"/>
            <a:ext cx="8194815" cy="25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0: Interconnexion au niveau du substrat semiconducteur  (niveau silicium).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1: Encapsulation de la puce.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2: design de module multi-chip.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3: Design du PCB.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4: assemblage électronique et mécanique au niveau système.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o-RO" sz="2200" b="1" u="sng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D371C9-1BB1-4D37-AEF0-3FD478B9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5B78C2-DB19-4FE2-B460-E3ED61A4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C6972DC-0CBC-4EBF-8043-333138BFD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0" y="1175749"/>
            <a:ext cx="1082233" cy="863948"/>
          </a:xfrm>
          <a:prstGeom prst="rect">
            <a:avLst/>
          </a:prstGeom>
        </p:spPr>
      </p:pic>
      <p:sp>
        <p:nvSpPr>
          <p:cNvPr id="6" name="KVL law">
            <a:extLst>
              <a:ext uri="{FF2B5EF4-FFF2-40B4-BE49-F238E27FC236}">
                <a16:creationId xmlns:a16="http://schemas.microsoft.com/office/drawing/2014/main" id="{C7CE9A31-A907-4EAB-8306-33F69C7E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24" y="2070027"/>
            <a:ext cx="26304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Wafer silicium or germanium</a:t>
            </a:r>
            <a:endParaRPr lang="fr-FR" u="sng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7" name="KVL law">
            <a:extLst>
              <a:ext uri="{FF2B5EF4-FFF2-40B4-BE49-F238E27FC236}">
                <a16:creationId xmlns:a16="http://schemas.microsoft.com/office/drawing/2014/main" id="{483C4FDD-F7F0-49DD-8E7F-CAFCE1C1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891" y="831487"/>
            <a:ext cx="90044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990000"/>
                </a:solidFill>
                <a:latin typeface="+mj-lt"/>
              </a:rPr>
              <a:t>Puce</a:t>
            </a:r>
            <a:endParaRPr lang="ro-RO" dirty="0">
              <a:solidFill>
                <a:srgbClr val="990000"/>
              </a:solidFill>
              <a:latin typeface="+mj-lt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FF313078-434E-437E-AC31-0EB874667405}"/>
              </a:ext>
            </a:extLst>
          </p:cNvPr>
          <p:cNvCxnSpPr/>
          <p:nvPr/>
        </p:nvCxnSpPr>
        <p:spPr>
          <a:xfrm flipH="1">
            <a:off x="1069384" y="1108332"/>
            <a:ext cx="381000" cy="476250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11">
            <a:extLst>
              <a:ext uri="{FF2B5EF4-FFF2-40B4-BE49-F238E27FC236}">
                <a16:creationId xmlns:a16="http://schemas.microsoft.com/office/drawing/2014/main" id="{39616618-52C5-49F7-9595-2B41E1C45726}"/>
              </a:ext>
            </a:extLst>
          </p:cNvPr>
          <p:cNvSpPr/>
          <p:nvPr/>
        </p:nvSpPr>
        <p:spPr>
          <a:xfrm>
            <a:off x="2083443" y="1482524"/>
            <a:ext cx="533400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8A619915-288F-496F-BA82-4DFF550E2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31" y="777158"/>
            <a:ext cx="2133600" cy="1567543"/>
          </a:xfrm>
          <a:prstGeom prst="rect">
            <a:avLst/>
          </a:prstGeom>
        </p:spPr>
      </p:pic>
      <p:sp>
        <p:nvSpPr>
          <p:cNvPr id="11" name="KVL law">
            <a:extLst>
              <a:ext uri="{FF2B5EF4-FFF2-40B4-BE49-F238E27FC236}">
                <a16:creationId xmlns:a16="http://schemas.microsoft.com/office/drawing/2014/main" id="{7B19D27D-8B10-4378-8BAC-9C38DE42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086" y="2414784"/>
            <a:ext cx="41390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1 : circuit intégrés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CFF1426C-3720-4459-B212-919D827C58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70" y="1032759"/>
            <a:ext cx="1659845" cy="1641402"/>
          </a:xfrm>
          <a:prstGeom prst="rect">
            <a:avLst/>
          </a:prstGeom>
        </p:spPr>
      </p:pic>
      <p:sp>
        <p:nvSpPr>
          <p:cNvPr id="13" name="Right Arrow 16">
            <a:extLst>
              <a:ext uri="{FF2B5EF4-FFF2-40B4-BE49-F238E27FC236}">
                <a16:creationId xmlns:a16="http://schemas.microsoft.com/office/drawing/2014/main" id="{85D68D8E-BCDA-47E2-8E68-B7908D19F476}"/>
              </a:ext>
            </a:extLst>
          </p:cNvPr>
          <p:cNvSpPr/>
          <p:nvPr/>
        </p:nvSpPr>
        <p:spPr>
          <a:xfrm>
            <a:off x="5346462" y="1539946"/>
            <a:ext cx="533400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VL law">
            <a:extLst>
              <a:ext uri="{FF2B5EF4-FFF2-40B4-BE49-F238E27FC236}">
                <a16:creationId xmlns:a16="http://schemas.microsoft.com/office/drawing/2014/main" id="{F22DF5D9-D3B3-4329-98EC-E434B700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286" y="718827"/>
            <a:ext cx="306729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2: module Multi-chip</a:t>
            </a:r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id="{EF204F09-B0CC-4FF8-BFC6-FBC950B1A499}"/>
              </a:ext>
            </a:extLst>
          </p:cNvPr>
          <p:cNvSpPr/>
          <p:nvPr/>
        </p:nvSpPr>
        <p:spPr>
          <a:xfrm rot="5400000">
            <a:off x="7352184" y="2685432"/>
            <a:ext cx="382293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3A4C1-913C-4C0C-AE2B-2E7421629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8843" y="2934942"/>
            <a:ext cx="1408773" cy="1806119"/>
          </a:xfrm>
          <a:prstGeom prst="rect">
            <a:avLst/>
          </a:prstGeom>
        </p:spPr>
      </p:pic>
      <p:sp>
        <p:nvSpPr>
          <p:cNvPr id="17" name="KVL law">
            <a:extLst>
              <a:ext uri="{FF2B5EF4-FFF2-40B4-BE49-F238E27FC236}">
                <a16:creationId xmlns:a16="http://schemas.microsoft.com/office/drawing/2014/main" id="{49039094-9CEC-4AFC-929D-52657F5A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198" y="4536792"/>
            <a:ext cx="2630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3 : PCB</a:t>
            </a: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056A6170-7011-4910-8F03-C52B9D4E9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38" y="3105176"/>
            <a:ext cx="1984494" cy="1454340"/>
          </a:xfrm>
          <a:prstGeom prst="rect">
            <a:avLst/>
          </a:prstGeom>
        </p:spPr>
      </p:pic>
      <p:sp>
        <p:nvSpPr>
          <p:cNvPr id="19" name="Right Arrow 22">
            <a:extLst>
              <a:ext uri="{FF2B5EF4-FFF2-40B4-BE49-F238E27FC236}">
                <a16:creationId xmlns:a16="http://schemas.microsoft.com/office/drawing/2014/main" id="{BE6144C4-CB0C-4532-928C-B038B098D162}"/>
              </a:ext>
            </a:extLst>
          </p:cNvPr>
          <p:cNvSpPr/>
          <p:nvPr/>
        </p:nvSpPr>
        <p:spPr>
          <a:xfrm rot="10800000">
            <a:off x="5394493" y="3719976"/>
            <a:ext cx="510425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KVL law">
            <a:extLst>
              <a:ext uri="{FF2B5EF4-FFF2-40B4-BE49-F238E27FC236}">
                <a16:creationId xmlns:a16="http://schemas.microsoft.com/office/drawing/2014/main" id="{222FCFE2-8C5B-4738-A974-FC8C04A4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219" y="4594884"/>
            <a:ext cx="2630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4: System</a:t>
            </a:r>
          </a:p>
        </p:txBody>
      </p:sp>
      <p:sp>
        <p:nvSpPr>
          <p:cNvPr id="21" name="Titre 6">
            <a:extLst>
              <a:ext uri="{FF2B5EF4-FFF2-40B4-BE49-F238E27FC236}">
                <a16:creationId xmlns:a16="http://schemas.microsoft.com/office/drawing/2014/main" id="{A9847157-30D9-45B1-B418-E5A2B6F9721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</p:spTree>
    <p:extLst>
      <p:ext uri="{BB962C8B-B14F-4D97-AF65-F5344CB8AC3E}">
        <p14:creationId xmlns:p14="http://schemas.microsoft.com/office/powerpoint/2010/main" val="27475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  <p:bldP spid="13" grpId="0" animBg="1"/>
      <p:bldP spid="14" grpId="0"/>
      <p:bldP spid="15" grpId="0" animBg="1"/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1B4385-30B0-4EE5-BDB8-717C9319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72A5A-2BB0-454B-8D8A-77B4E3B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FD8A1BF8-9685-4DD9-B551-777686F578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5B8D1-EF8E-4806-8F97-7F07B1134D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 électronique :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1099C7A-6F4F-41ED-8533-1A3A64CEA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88" y="1400598"/>
            <a:ext cx="2209800" cy="25211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E5E0E71-565D-4A27-BE98-C68B9737E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486430"/>
            <a:ext cx="2905471" cy="2514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09603F-B18C-4DB4-8000-4C59D72EE2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06" y="1486430"/>
            <a:ext cx="3110954" cy="2333216"/>
          </a:xfrm>
          <a:prstGeom prst="rect">
            <a:avLst/>
          </a:prstGeom>
        </p:spPr>
      </p:pic>
      <p:sp>
        <p:nvSpPr>
          <p:cNvPr id="11" name="KVL law">
            <a:extLst>
              <a:ext uri="{FF2B5EF4-FFF2-40B4-BE49-F238E27FC236}">
                <a16:creationId xmlns:a16="http://schemas.microsoft.com/office/drawing/2014/main" id="{45BF442D-CD70-4189-A416-52CBA136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51" y="3984048"/>
            <a:ext cx="41390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1 : Circuits intégrés</a:t>
            </a:r>
          </a:p>
        </p:txBody>
      </p:sp>
      <p:sp>
        <p:nvSpPr>
          <p:cNvPr id="12" name="KVL law">
            <a:extLst>
              <a:ext uri="{FF2B5EF4-FFF2-40B4-BE49-F238E27FC236}">
                <a16:creationId xmlns:a16="http://schemas.microsoft.com/office/drawing/2014/main" id="{BDACA9EE-C5AF-47B9-8CB7-8E833296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4335" y="4050322"/>
            <a:ext cx="41390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0 : interconnexions au niveau</a:t>
            </a:r>
          </a:p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du semiconducteur</a:t>
            </a:r>
          </a:p>
        </p:txBody>
      </p:sp>
    </p:spTree>
    <p:extLst>
      <p:ext uri="{BB962C8B-B14F-4D97-AF65-F5344CB8AC3E}">
        <p14:creationId xmlns:p14="http://schemas.microsoft.com/office/powerpoint/2010/main" val="5207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71E82-8D09-4FD5-A4B4-907CCDD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0C29EE-96AE-4F79-8588-0F017423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FE239CA2-C33F-413C-9F8F-BEBE9664747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84102-E013-4778-A0E9-35615BB7F9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Circuits intégrés: différents boitiers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3DCC93-7D07-495F-9EB5-6BF010BA2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05" y="936861"/>
            <a:ext cx="3448361" cy="4034183"/>
          </a:xfrm>
          <a:prstGeom prst="rect">
            <a:avLst/>
          </a:prstGeom>
        </p:spPr>
      </p:pic>
      <p:sp>
        <p:nvSpPr>
          <p:cNvPr id="9" name="KVL law">
            <a:extLst>
              <a:ext uri="{FF2B5EF4-FFF2-40B4-BE49-F238E27FC236}">
                <a16:creationId xmlns:a16="http://schemas.microsoft.com/office/drawing/2014/main" id="{6F2CF656-8CA2-4823-95E5-A97B63D0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6" y="1698092"/>
            <a:ext cx="3758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THD(</a:t>
            </a:r>
            <a:r>
              <a:rPr lang="fr-FR" sz="1600" b="1" dirty="0" err="1"/>
              <a:t>Through</a:t>
            </a:r>
            <a:r>
              <a:rPr lang="fr-FR" sz="1600" b="1" dirty="0"/>
              <a:t> Hole </a:t>
            </a:r>
            <a:r>
              <a:rPr lang="fr-FR" sz="1600" b="1" dirty="0" err="1"/>
              <a:t>Device</a:t>
            </a:r>
            <a:r>
              <a:rPr lang="fr-FR" sz="1600" b="1" dirty="0"/>
              <a:t>) : IC traversant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SMD(Surface </a:t>
            </a:r>
            <a:r>
              <a:rPr lang="fr-FR" sz="1600" b="1" dirty="0" err="1"/>
              <a:t>mount</a:t>
            </a:r>
            <a:r>
              <a:rPr lang="fr-FR" sz="1600" b="1" dirty="0"/>
              <a:t> </a:t>
            </a:r>
            <a:r>
              <a:rPr lang="fr-FR" sz="1600" b="1" dirty="0" err="1"/>
              <a:t>Device</a:t>
            </a:r>
            <a:r>
              <a:rPr lang="fr-FR" sz="1600" b="1" dirty="0"/>
              <a:t>) : IC monté en surface</a:t>
            </a:r>
          </a:p>
        </p:txBody>
      </p:sp>
      <p:sp>
        <p:nvSpPr>
          <p:cNvPr id="10" name="KVL law">
            <a:extLst>
              <a:ext uri="{FF2B5EF4-FFF2-40B4-BE49-F238E27FC236}">
                <a16:creationId xmlns:a16="http://schemas.microsoft.com/office/drawing/2014/main" id="{27523E2A-240D-49EC-A100-93D79549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6" y="3092818"/>
            <a:ext cx="3758844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fr-FR" sz="1600" b="1" dirty="0">
                <a:solidFill>
                  <a:srgbClr val="FF0000"/>
                </a:solidFill>
              </a:rPr>
              <a:t>Le même circuit intégré peut existé en plusieurs boitier 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le choix est guidé par les performance et les capacités d’assemblage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E5D64E-C3D1-466B-908A-D505BC07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0B33E6-6BBD-4508-A7B4-C07FE3C7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7BA9CAC6-6ACB-42AB-BDE0-63C803BDE4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3948D-4E61-4417-B6C1-AFDDFA1941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13E7BC-AFBB-4A60-B613-583341892C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04" y="1190570"/>
            <a:ext cx="5128453" cy="34163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4E8F883-352B-4F74-8989-FA29AE6B3F7A}"/>
              </a:ext>
            </a:extLst>
          </p:cNvPr>
          <p:cNvSpPr txBox="1"/>
          <p:nvPr/>
        </p:nvSpPr>
        <p:spPr>
          <a:xfrm>
            <a:off x="400329" y="1783048"/>
            <a:ext cx="350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PCB est une structure qui assure le </a:t>
            </a:r>
            <a:r>
              <a:rPr lang="fr-FR" b="1" dirty="0">
                <a:solidFill>
                  <a:srgbClr val="FF0000"/>
                </a:solidFill>
              </a:rPr>
              <a:t>maintient mécanique </a:t>
            </a:r>
            <a:r>
              <a:rPr lang="fr-FR" b="1" dirty="0"/>
              <a:t>des composants et les </a:t>
            </a:r>
            <a:r>
              <a:rPr lang="fr-FR" b="1" dirty="0">
                <a:solidFill>
                  <a:srgbClr val="FF0000"/>
                </a:solidFill>
              </a:rPr>
              <a:t>différentes connections électriques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EBB983-E642-4DD0-B998-8232B933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7DFD20-DE7A-4DBC-8856-06576D62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A07501E6-C470-4804-AE7B-EF197E4943B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AF247-2DA1-4804-8305-342DD79F21C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design flow: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B43A6A-17FA-452D-8DEB-57C84B5EDF85}"/>
              </a:ext>
            </a:extLst>
          </p:cNvPr>
          <p:cNvSpPr/>
          <p:nvPr/>
        </p:nvSpPr>
        <p:spPr>
          <a:xfrm>
            <a:off x="427146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1B0461-5A10-411C-BE41-403E2036EB78}"/>
              </a:ext>
            </a:extLst>
          </p:cNvPr>
          <p:cNvSpPr txBox="1"/>
          <p:nvPr/>
        </p:nvSpPr>
        <p:spPr>
          <a:xfrm>
            <a:off x="440870" y="1708143"/>
            <a:ext cx="109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Simulations électriques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C9BE94-9333-4103-9DF5-DEC3A4D1CE89}"/>
              </a:ext>
            </a:extLst>
          </p:cNvPr>
          <p:cNvSpPr/>
          <p:nvPr/>
        </p:nvSpPr>
        <p:spPr>
          <a:xfrm>
            <a:off x="1899060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63C45F-17C7-41A6-906D-967FDE24891A}"/>
              </a:ext>
            </a:extLst>
          </p:cNvPr>
          <p:cNvSpPr txBox="1"/>
          <p:nvPr/>
        </p:nvSpPr>
        <p:spPr>
          <a:xfrm>
            <a:off x="1912784" y="1708143"/>
            <a:ext cx="109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Saisie de schéma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65B6F71-08C8-421C-AA34-1C9C0EA4AB24}"/>
              </a:ext>
            </a:extLst>
          </p:cNvPr>
          <p:cNvSpPr/>
          <p:nvPr/>
        </p:nvSpPr>
        <p:spPr>
          <a:xfrm>
            <a:off x="3408285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478BA9-D27F-4ACD-B904-8D48827ECC17}"/>
              </a:ext>
            </a:extLst>
          </p:cNvPr>
          <p:cNvSpPr txBox="1"/>
          <p:nvPr/>
        </p:nvSpPr>
        <p:spPr>
          <a:xfrm>
            <a:off x="3370974" y="1781255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ERC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C606B2D-20C8-4BB2-84DF-77B85E5C25C6}"/>
              </a:ext>
            </a:extLst>
          </p:cNvPr>
          <p:cNvSpPr/>
          <p:nvPr/>
        </p:nvSpPr>
        <p:spPr>
          <a:xfrm>
            <a:off x="4866475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C7046A-101B-4D79-A34C-3C9C982EBA9C}"/>
              </a:ext>
            </a:extLst>
          </p:cNvPr>
          <p:cNvSpPr txBox="1"/>
          <p:nvPr/>
        </p:nvSpPr>
        <p:spPr>
          <a:xfrm>
            <a:off x="4785788" y="1701534"/>
            <a:ext cx="126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Sélection d’empreinte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8931C07-7735-4477-BCF7-9FFD3C27B6E8}"/>
              </a:ext>
            </a:extLst>
          </p:cNvPr>
          <p:cNvSpPr/>
          <p:nvPr/>
        </p:nvSpPr>
        <p:spPr>
          <a:xfrm>
            <a:off x="6298657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EBF36F-51D0-4EAE-B6CD-048371495E5C}"/>
              </a:ext>
            </a:extLst>
          </p:cNvPr>
          <p:cNvSpPr txBox="1"/>
          <p:nvPr/>
        </p:nvSpPr>
        <p:spPr>
          <a:xfrm>
            <a:off x="6261346" y="1781255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placement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ECEBE92-8E1D-48EF-AF5E-1012A75BBE70}"/>
              </a:ext>
            </a:extLst>
          </p:cNvPr>
          <p:cNvSpPr/>
          <p:nvPr/>
        </p:nvSpPr>
        <p:spPr>
          <a:xfrm>
            <a:off x="7658429" y="1650158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DF5CBF-DC0D-4F02-A419-721AF6ABBDD5}"/>
              </a:ext>
            </a:extLst>
          </p:cNvPr>
          <p:cNvSpPr txBox="1"/>
          <p:nvPr/>
        </p:nvSpPr>
        <p:spPr>
          <a:xfrm>
            <a:off x="7621118" y="1780007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Routage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D36E8D0-EA2A-4F5E-890C-251C9F30D76A}"/>
              </a:ext>
            </a:extLst>
          </p:cNvPr>
          <p:cNvSpPr/>
          <p:nvPr/>
        </p:nvSpPr>
        <p:spPr>
          <a:xfrm>
            <a:off x="7657397" y="3325483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B7F1DB-0E01-4B04-8BF6-751D016A1C54}"/>
              </a:ext>
            </a:extLst>
          </p:cNvPr>
          <p:cNvSpPr txBox="1"/>
          <p:nvPr/>
        </p:nvSpPr>
        <p:spPr>
          <a:xfrm>
            <a:off x="7620086" y="3455332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DRC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545C651-3B3A-466A-A0B0-7C7E5F37BDD7}"/>
              </a:ext>
            </a:extLst>
          </p:cNvPr>
          <p:cNvSpPr/>
          <p:nvPr/>
        </p:nvSpPr>
        <p:spPr>
          <a:xfrm>
            <a:off x="5970528" y="3331560"/>
            <a:ext cx="1381147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3DCD10-CBDD-4F10-B0F2-94C53BAF1D67}"/>
              </a:ext>
            </a:extLst>
          </p:cNvPr>
          <p:cNvSpPr txBox="1"/>
          <p:nvPr/>
        </p:nvSpPr>
        <p:spPr>
          <a:xfrm>
            <a:off x="5838377" y="3379875"/>
            <a:ext cx="151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Fabrication et assemblage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AC0AEF0-BE46-43BA-983C-4773327DF2CB}"/>
              </a:ext>
            </a:extLst>
          </p:cNvPr>
          <p:cNvSpPr/>
          <p:nvPr/>
        </p:nvSpPr>
        <p:spPr>
          <a:xfrm>
            <a:off x="4283659" y="3327946"/>
            <a:ext cx="1381147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1B2A4DA-EFD8-4403-AB38-92C6E13812B2}"/>
              </a:ext>
            </a:extLst>
          </p:cNvPr>
          <p:cNvSpPr txBox="1"/>
          <p:nvPr/>
        </p:nvSpPr>
        <p:spPr>
          <a:xfrm>
            <a:off x="4151508" y="3376261"/>
            <a:ext cx="151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Vérification : mesure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E308EEE-25DC-4D0A-A93A-5E0E34EE3644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1531199" y="1969753"/>
            <a:ext cx="3815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5B22ACF-BF1D-4388-B3A6-9A58C58FE338}"/>
              </a:ext>
            </a:extLst>
          </p:cNvPr>
          <p:cNvCxnSpPr/>
          <p:nvPr/>
        </p:nvCxnSpPr>
        <p:spPr>
          <a:xfrm>
            <a:off x="3026700" y="1962164"/>
            <a:ext cx="3815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BEE1CB9-F7B8-4778-A71A-D5A5EB0A1FFB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4512338" y="196314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3075CB2-5670-43BA-A705-63C21A3A8E0F}"/>
              </a:ext>
            </a:extLst>
          </p:cNvPr>
          <p:cNvCxnSpPr>
            <a:cxnSpLocks/>
          </p:cNvCxnSpPr>
          <p:nvPr/>
        </p:nvCxnSpPr>
        <p:spPr>
          <a:xfrm flipV="1">
            <a:off x="5993481" y="196216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F55EE3C-DC20-4E1C-AB25-CC3C20F24E90}"/>
              </a:ext>
            </a:extLst>
          </p:cNvPr>
          <p:cNvCxnSpPr>
            <a:cxnSpLocks/>
          </p:cNvCxnSpPr>
          <p:nvPr/>
        </p:nvCxnSpPr>
        <p:spPr>
          <a:xfrm flipV="1">
            <a:off x="7402710" y="196216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F9D7FB0-2FB3-4645-BC95-2BB85B3D36AB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8209424" y="2286852"/>
            <a:ext cx="1032" cy="10386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4693B12-8555-4F00-A2EB-859AD3BE86FF}"/>
              </a:ext>
            </a:extLst>
          </p:cNvPr>
          <p:cNvCxnSpPr>
            <a:cxnSpLocks/>
            <a:stCxn id="22" idx="1"/>
            <a:endCxn id="24" idx="3"/>
          </p:cNvCxnSpPr>
          <p:nvPr/>
        </p:nvCxnSpPr>
        <p:spPr>
          <a:xfrm flipH="1">
            <a:off x="7351675" y="3609221"/>
            <a:ext cx="2684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EB8CCCE-EEAB-43E9-B4D6-8BB7DCB32233}"/>
              </a:ext>
            </a:extLst>
          </p:cNvPr>
          <p:cNvCxnSpPr>
            <a:cxnSpLocks/>
          </p:cNvCxnSpPr>
          <p:nvPr/>
        </p:nvCxnSpPr>
        <p:spPr>
          <a:xfrm flipH="1">
            <a:off x="5664806" y="3609221"/>
            <a:ext cx="2684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 : en arc 42">
            <a:extLst>
              <a:ext uri="{FF2B5EF4-FFF2-40B4-BE49-F238E27FC236}">
                <a16:creationId xmlns:a16="http://schemas.microsoft.com/office/drawing/2014/main" id="{B4897CBA-7BA8-486E-B32B-E777AA3421B6}"/>
              </a:ext>
            </a:extLst>
          </p:cNvPr>
          <p:cNvCxnSpPr>
            <a:cxnSpLocks/>
            <a:stCxn id="11" idx="0"/>
            <a:endCxn id="10" idx="0"/>
          </p:cNvCxnSpPr>
          <p:nvPr/>
        </p:nvCxnSpPr>
        <p:spPr>
          <a:xfrm rot="16200000" flipH="1" flipV="1">
            <a:off x="3180762" y="928592"/>
            <a:ext cx="56737" cy="1502363"/>
          </a:xfrm>
          <a:prstGeom prst="curvedConnector3">
            <a:avLst>
              <a:gd name="adj1" fmla="val -5661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rc 47">
            <a:extLst>
              <a:ext uri="{FF2B5EF4-FFF2-40B4-BE49-F238E27FC236}">
                <a16:creationId xmlns:a16="http://schemas.microsoft.com/office/drawing/2014/main" id="{9767BA3A-3C93-4855-9615-472C3703F388}"/>
              </a:ext>
            </a:extLst>
          </p:cNvPr>
          <p:cNvCxnSpPr>
            <a:cxnSpLocks/>
            <a:stCxn id="13" idx="0"/>
            <a:endCxn id="10" idx="0"/>
          </p:cNvCxnSpPr>
          <p:nvPr/>
        </p:nvCxnSpPr>
        <p:spPr>
          <a:xfrm rot="16200000" flipH="1" flipV="1">
            <a:off x="3909857" y="199497"/>
            <a:ext cx="56737" cy="2960553"/>
          </a:xfrm>
          <a:prstGeom prst="curvedConnector3">
            <a:avLst>
              <a:gd name="adj1" fmla="val -4029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 : en arc 69">
            <a:extLst>
              <a:ext uri="{FF2B5EF4-FFF2-40B4-BE49-F238E27FC236}">
                <a16:creationId xmlns:a16="http://schemas.microsoft.com/office/drawing/2014/main" id="{546ABD08-3FCB-4E5B-BDBA-7F38A4677826}"/>
              </a:ext>
            </a:extLst>
          </p:cNvPr>
          <p:cNvCxnSpPr>
            <a:cxnSpLocks/>
            <a:stCxn id="17" idx="0"/>
            <a:endCxn id="10" idx="0"/>
          </p:cNvCxnSpPr>
          <p:nvPr/>
        </p:nvCxnSpPr>
        <p:spPr>
          <a:xfrm rot="16200000" flipH="1" flipV="1">
            <a:off x="4625948" y="-516594"/>
            <a:ext cx="56737" cy="4392735"/>
          </a:xfrm>
          <a:prstGeom prst="curvedConnector3">
            <a:avLst>
              <a:gd name="adj1" fmla="val -10965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 : en arc 73">
            <a:extLst>
              <a:ext uri="{FF2B5EF4-FFF2-40B4-BE49-F238E27FC236}">
                <a16:creationId xmlns:a16="http://schemas.microsoft.com/office/drawing/2014/main" id="{FFAD3B52-7DAE-4438-AD71-9AFA72A7C357}"/>
              </a:ext>
            </a:extLst>
          </p:cNvPr>
          <p:cNvCxnSpPr>
            <a:cxnSpLocks/>
            <a:stCxn id="20" idx="0"/>
            <a:endCxn id="10" idx="0"/>
          </p:cNvCxnSpPr>
          <p:nvPr/>
        </p:nvCxnSpPr>
        <p:spPr>
          <a:xfrm rot="16200000" flipV="1">
            <a:off x="5276184" y="-1110092"/>
            <a:ext cx="71864" cy="5708334"/>
          </a:xfrm>
          <a:prstGeom prst="curvedConnector3">
            <a:avLst>
              <a:gd name="adj1" fmla="val 1014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 : en arc 87">
            <a:extLst>
              <a:ext uri="{FF2B5EF4-FFF2-40B4-BE49-F238E27FC236}">
                <a16:creationId xmlns:a16="http://schemas.microsoft.com/office/drawing/2014/main" id="{2F62B3B9-3971-4E39-BBF8-E8126EB9E337}"/>
              </a:ext>
            </a:extLst>
          </p:cNvPr>
          <p:cNvCxnSpPr>
            <a:stCxn id="17" idx="2"/>
            <a:endCxn id="13" idx="2"/>
          </p:cNvCxnSpPr>
          <p:nvPr/>
        </p:nvCxnSpPr>
        <p:spPr>
          <a:xfrm rot="5400000">
            <a:off x="6134593" y="1572009"/>
            <a:ext cx="12700" cy="143218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 : en arc 89">
            <a:extLst>
              <a:ext uri="{FF2B5EF4-FFF2-40B4-BE49-F238E27FC236}">
                <a16:creationId xmlns:a16="http://schemas.microsoft.com/office/drawing/2014/main" id="{8EA8842E-85A6-4CCC-B096-C56130B892FD}"/>
              </a:ext>
            </a:extLst>
          </p:cNvPr>
          <p:cNvCxnSpPr>
            <a:stCxn id="19" idx="2"/>
            <a:endCxn id="17" idx="2"/>
          </p:cNvCxnSpPr>
          <p:nvPr/>
        </p:nvCxnSpPr>
        <p:spPr>
          <a:xfrm rot="5400000">
            <a:off x="7529946" y="1607590"/>
            <a:ext cx="1248" cy="1359772"/>
          </a:xfrm>
          <a:prstGeom prst="curvedConnector3">
            <a:avLst>
              <a:gd name="adj1" fmla="val 184173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 : en arc 90">
            <a:extLst>
              <a:ext uri="{FF2B5EF4-FFF2-40B4-BE49-F238E27FC236}">
                <a16:creationId xmlns:a16="http://schemas.microsoft.com/office/drawing/2014/main" id="{5D68F21B-E2F8-45E3-A513-9A7EFAFE42E3}"/>
              </a:ext>
            </a:extLst>
          </p:cNvPr>
          <p:cNvCxnSpPr>
            <a:cxnSpLocks/>
            <a:stCxn id="22" idx="3"/>
            <a:endCxn id="19" idx="3"/>
          </p:cNvCxnSpPr>
          <p:nvPr/>
        </p:nvCxnSpPr>
        <p:spPr>
          <a:xfrm flipV="1">
            <a:off x="8710415" y="1968505"/>
            <a:ext cx="52067" cy="1640716"/>
          </a:xfrm>
          <a:prstGeom prst="curvedConnector3">
            <a:avLst>
              <a:gd name="adj1" fmla="val 5390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 : en arc 93">
            <a:extLst>
              <a:ext uri="{FF2B5EF4-FFF2-40B4-BE49-F238E27FC236}">
                <a16:creationId xmlns:a16="http://schemas.microsoft.com/office/drawing/2014/main" id="{C450B5A5-43FE-49A0-B01E-016FC1A12E20}"/>
              </a:ext>
            </a:extLst>
          </p:cNvPr>
          <p:cNvCxnSpPr>
            <a:cxnSpLocks/>
          </p:cNvCxnSpPr>
          <p:nvPr/>
        </p:nvCxnSpPr>
        <p:spPr>
          <a:xfrm rot="10800000">
            <a:off x="2564741" y="2273069"/>
            <a:ext cx="5180582" cy="1035222"/>
          </a:xfrm>
          <a:prstGeom prst="curvedConnector3">
            <a:avLst>
              <a:gd name="adj1" fmla="val 99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 : en arc 100">
            <a:extLst>
              <a:ext uri="{FF2B5EF4-FFF2-40B4-BE49-F238E27FC236}">
                <a16:creationId xmlns:a16="http://schemas.microsoft.com/office/drawing/2014/main" id="{DB0C6F0B-26B2-4088-9E3B-E596F6CD837C}"/>
              </a:ext>
            </a:extLst>
          </p:cNvPr>
          <p:cNvCxnSpPr>
            <a:stCxn id="26" idx="1"/>
            <a:endCxn id="7" idx="2"/>
          </p:cNvCxnSpPr>
          <p:nvPr/>
        </p:nvCxnSpPr>
        <p:spPr>
          <a:xfrm rot="10800000">
            <a:off x="979174" y="2288101"/>
            <a:ext cx="3172335" cy="13497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 : en arc 101">
            <a:extLst>
              <a:ext uri="{FF2B5EF4-FFF2-40B4-BE49-F238E27FC236}">
                <a16:creationId xmlns:a16="http://schemas.microsoft.com/office/drawing/2014/main" id="{E0F27E96-D9BE-4E52-8BE7-B51572F5B7A4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>
            <a:off x="2416066" y="2259453"/>
            <a:ext cx="1735443" cy="13784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 : en arc 103">
            <a:extLst>
              <a:ext uri="{FF2B5EF4-FFF2-40B4-BE49-F238E27FC236}">
                <a16:creationId xmlns:a16="http://schemas.microsoft.com/office/drawing/2014/main" id="{1DBC0590-294E-408D-858C-C645A8FEDDD8}"/>
              </a:ext>
            </a:extLst>
          </p:cNvPr>
          <p:cNvCxnSpPr>
            <a:cxnSpLocks/>
            <a:endCxn id="13" idx="2"/>
          </p:cNvCxnSpPr>
          <p:nvPr/>
        </p:nvCxnSpPr>
        <p:spPr>
          <a:xfrm rot="5400000" flipH="1" flipV="1">
            <a:off x="4670660" y="2626699"/>
            <a:ext cx="1086441" cy="4092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 : en arc 105">
            <a:extLst>
              <a:ext uri="{FF2B5EF4-FFF2-40B4-BE49-F238E27FC236}">
                <a16:creationId xmlns:a16="http://schemas.microsoft.com/office/drawing/2014/main" id="{18CA7B23-3E74-4F3C-A54C-5F85EA06F99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136703" y="2286852"/>
            <a:ext cx="3073753" cy="10214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 : en arc 108">
            <a:extLst>
              <a:ext uri="{FF2B5EF4-FFF2-40B4-BE49-F238E27FC236}">
                <a16:creationId xmlns:a16="http://schemas.microsoft.com/office/drawing/2014/main" id="{0A9B7AF0-7BB1-4D8B-8DA8-43AB14E31E73}"/>
              </a:ext>
            </a:extLst>
          </p:cNvPr>
          <p:cNvCxnSpPr>
            <a:cxnSpLocks/>
            <a:stCxn id="25" idx="2"/>
            <a:endCxn id="23" idx="2"/>
          </p:cNvCxnSpPr>
          <p:nvPr/>
        </p:nvCxnSpPr>
        <p:spPr>
          <a:xfrm rot="16200000" flipH="1">
            <a:off x="5815860" y="3123012"/>
            <a:ext cx="3614" cy="1686869"/>
          </a:xfrm>
          <a:prstGeom prst="curvedConnector3">
            <a:avLst>
              <a:gd name="adj1" fmla="val 64254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38103A-B307-4B5B-95C5-E938DB16CD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4920" y="4012955"/>
            <a:ext cx="422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Electrical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Rule Check: Vérifier l’absence de court-circuit ou circuit ouvert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4C148CF-FD8A-40D2-8549-41BE25D300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4919" y="4032609"/>
            <a:ext cx="422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Empreinte : représente les points de contact du composant sur le circuit imprimé (PCB) ainsi que la surface qu'il occupe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42703ED-D65C-4C96-A55F-057684A326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7876" y="3837525"/>
            <a:ext cx="4226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Rule Check : Vérifier que le masque dessiner est exempte de court-circuit et que sa réalisation est possible avec les outils de fabrication disponibles </a:t>
            </a: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9EB69CD3-E3D1-4E7C-A0C8-D4F397E839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7" y="2411019"/>
            <a:ext cx="1988243" cy="1447065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D1500996-9AF2-4791-ACC0-C35D838A423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57948" y="2993006"/>
            <a:ext cx="593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Pad </a:t>
            </a: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10090788-0741-4BCF-879E-BFE23EB5E992}"/>
              </a:ext>
            </a:extLst>
          </p:cNvPr>
          <p:cNvCxnSpPr>
            <a:cxnSpLocks/>
          </p:cNvCxnSpPr>
          <p:nvPr/>
        </p:nvCxnSpPr>
        <p:spPr>
          <a:xfrm flipH="1" flipV="1">
            <a:off x="1721991" y="2831179"/>
            <a:ext cx="842751" cy="2412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D85B610D-70D8-4C96-8E6C-2C396951ED14}"/>
              </a:ext>
            </a:extLst>
          </p:cNvPr>
          <p:cNvCxnSpPr>
            <a:cxnSpLocks/>
          </p:cNvCxnSpPr>
          <p:nvPr/>
        </p:nvCxnSpPr>
        <p:spPr>
          <a:xfrm flipH="1">
            <a:off x="1786593" y="3264073"/>
            <a:ext cx="744418" cy="1904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3" grpId="0"/>
      <p:bldP spid="113" grpId="1"/>
      <p:bldP spid="114" grpId="0"/>
      <p:bldP spid="114" grpId="1"/>
      <p:bldP spid="117" grpId="0"/>
      <p:bldP spid="1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Modèle Télécom Bretagne">
  <a:themeElements>
    <a:clrScheme name="Télécom ParisTech">
      <a:dk1>
        <a:sysClr val="windowText" lastClr="000000"/>
      </a:dk1>
      <a:lt1>
        <a:sysClr val="window" lastClr="FFFFFF"/>
      </a:lt1>
      <a:dk2>
        <a:srgbClr val="BF1238"/>
      </a:dk2>
      <a:lt2>
        <a:srgbClr val="B8B8B8"/>
      </a:lt2>
      <a:accent1>
        <a:srgbClr val="001489"/>
      </a:accent1>
      <a:accent2>
        <a:srgbClr val="000000"/>
      </a:accent2>
      <a:accent3>
        <a:srgbClr val="6D5047"/>
      </a:accent3>
      <a:accent4>
        <a:srgbClr val="BF1238"/>
      </a:accent4>
      <a:accent5>
        <a:srgbClr val="BF1238"/>
      </a:accent5>
      <a:accent6>
        <a:srgbClr val="BF1238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64064</TotalTime>
  <Words>1334</Words>
  <Application>Microsoft Office PowerPoint</Application>
  <PresentationFormat>Affichage à l'écran (16:9)</PresentationFormat>
  <Paragraphs>250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Book Antiqua</vt:lpstr>
      <vt:lpstr>Calibri</vt:lpstr>
      <vt:lpstr>Cambria Math</vt:lpstr>
      <vt:lpstr>Courier New</vt:lpstr>
      <vt:lpstr>Times New Roman</vt:lpstr>
      <vt:lpstr>Wingdings</vt:lpstr>
      <vt:lpstr>Modèle Télécom Bretagne</vt:lpstr>
      <vt:lpstr>Introduction aux technologies de fabrication de circuits imprimés PCB(Printed Circuit Board) 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Télécom ParisTech Modèle PowerPoint</dc:title>
  <dc:creator>Eric Bergeault</dc:creator>
  <cp:lastModifiedBy>Reda Mohellebi</cp:lastModifiedBy>
  <cp:revision>476</cp:revision>
  <dcterms:created xsi:type="dcterms:W3CDTF">2013-01-04T16:51:24Z</dcterms:created>
  <dcterms:modified xsi:type="dcterms:W3CDTF">2022-01-27T06:57:26Z</dcterms:modified>
</cp:coreProperties>
</file>